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p:sldMasterIdLst>
    <p:sldMasterId id="2147483648" r:id="rId1"/>
  </p:sldMasterIdLst>
  <p:notesMasterIdLst>
    <p:notesMasterId r:id="rId3"/>
  </p:notesMasterIdLst>
  <p:handoutMasterIdLst>
    <p:handoutMasterId r:id="rId4"/>
  </p:handoutMasterIdLst>
  <p:sldIdLst>
    <p:sldId id="263" r:id="rId2"/>
  </p:sldIdLst>
  <p:sldSz cx="43891200" cy="32918400"/>
  <p:notesSz cx="31954788" cy="50149125"/>
  <p:embeddedFontLst>
    <p:embeddedFont>
      <p:font typeface="Libre Baskerville" panose="02000000000000000000" pitchFamily="2" charset="0"/>
      <p:bold r:id="rId5"/>
    </p:embeddedFont>
    <p:embeddedFont>
      <p:font typeface="Open Sans" panose="020B0606030504020204" pitchFamily="34" charset="0"/>
      <p:regular r:id="rId6"/>
      <p:bold r:id="rId7"/>
      <p:italic r:id="rId8"/>
      <p:boldItalic r:id="rId9"/>
    </p:embeddedFont>
  </p:embeddedFontLst>
  <p:custDataLst>
    <p:tags r:id="rId10"/>
  </p:custDataLst>
  <p:defaultTextStyle>
    <a:defPPr>
      <a:defRPr lang="en-US"/>
    </a:defPPr>
    <a:lvl1pPr algn="l" rtl="0" eaLnBrk="0" fontAlgn="base" hangingPunct="0">
      <a:spcBef>
        <a:spcPct val="0"/>
      </a:spcBef>
      <a:spcAft>
        <a:spcPct val="0"/>
      </a:spcAft>
      <a:defRPr sz="2400"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itchFamily="18" charset="0"/>
        <a:ea typeface="+mn-ea"/>
        <a:cs typeface="+mn-cs"/>
      </a:defRPr>
    </a:lvl5pPr>
    <a:lvl6pPr marL="2286000" algn="l" defTabSz="914400" rtl="0" eaLnBrk="1" latinLnBrk="0" hangingPunct="1">
      <a:defRPr sz="2400" kern="1200">
        <a:solidFill>
          <a:schemeClr val="tx1"/>
        </a:solidFill>
        <a:latin typeface="Times New Roman" pitchFamily="18" charset="0"/>
        <a:ea typeface="+mn-ea"/>
        <a:cs typeface="+mn-cs"/>
      </a:defRPr>
    </a:lvl6pPr>
    <a:lvl7pPr marL="2743200" algn="l" defTabSz="914400" rtl="0" eaLnBrk="1" latinLnBrk="0" hangingPunct="1">
      <a:defRPr sz="2400" kern="1200">
        <a:solidFill>
          <a:schemeClr val="tx1"/>
        </a:solidFill>
        <a:latin typeface="Times New Roman" pitchFamily="18" charset="0"/>
        <a:ea typeface="+mn-ea"/>
        <a:cs typeface="+mn-cs"/>
      </a:defRPr>
    </a:lvl7pPr>
    <a:lvl8pPr marL="3200400" algn="l" defTabSz="914400" rtl="0" eaLnBrk="1" latinLnBrk="0" hangingPunct="1">
      <a:defRPr sz="2400" kern="1200">
        <a:solidFill>
          <a:schemeClr val="tx1"/>
        </a:solidFill>
        <a:latin typeface="Times New Roman" pitchFamily="18" charset="0"/>
        <a:ea typeface="+mn-ea"/>
        <a:cs typeface="+mn-cs"/>
      </a:defRPr>
    </a:lvl8pPr>
    <a:lvl9pPr marL="3657600" algn="l" defTabSz="914400" rtl="0" eaLnBrk="1" latinLnBrk="0" hangingPunct="1">
      <a:defRPr sz="2400" kern="1200">
        <a:solidFill>
          <a:schemeClr val="tx1"/>
        </a:solidFill>
        <a:latin typeface="Times New Roman" pitchFamily="18" charset="0"/>
        <a:ea typeface="+mn-ea"/>
        <a:cs typeface="+mn-cs"/>
      </a:defRPr>
    </a:lvl9pPr>
  </p:defaultTextStyle>
  <p:extLst>
    <p:ext uri="{EFAFB233-063F-42B5-8137-9DF3F51BA10A}">
      <p15:sldGuideLst xmlns:p15="http://schemas.microsoft.com/office/powerpoint/2012/main">
        <p15:guide id="1" orient="horz" pos="19968">
          <p15:clr>
            <a:srgbClr val="A4A3A4"/>
          </p15:clr>
        </p15:guide>
        <p15:guide id="2" orient="horz" pos="5632">
          <p15:clr>
            <a:srgbClr val="A4A3A4"/>
          </p15:clr>
        </p15:guide>
        <p15:guide id="3" orient="horz" pos="3533">
          <p15:clr>
            <a:srgbClr val="A4A3A4"/>
          </p15:clr>
        </p15:guide>
        <p15:guide id="4" orient="horz" pos="6246">
          <p15:clr>
            <a:srgbClr val="A4A3A4"/>
          </p15:clr>
        </p15:guide>
        <p15:guide id="5" pos="720">
          <p15:clr>
            <a:srgbClr val="A4A3A4"/>
          </p15:clr>
        </p15:guide>
        <p15:guide id="6" pos="6912">
          <p15:clr>
            <a:srgbClr val="A4A3A4"/>
          </p15:clr>
        </p15:guide>
        <p15:guide id="7" pos="7392">
          <p15:clr>
            <a:srgbClr val="A4A3A4"/>
          </p15:clr>
        </p15:guide>
        <p15:guide id="8" pos="13584">
          <p15:clr>
            <a:srgbClr val="A4A3A4"/>
          </p15:clr>
        </p15:guide>
        <p15:guide id="9" pos="14064">
          <p15:clr>
            <a:srgbClr val="A4A3A4"/>
          </p15:clr>
        </p15:guide>
        <p15:guide id="10" pos="20256">
          <p15:clr>
            <a:srgbClr val="A4A3A4"/>
          </p15:clr>
        </p15:guide>
        <p15:guide id="11" pos="20736">
          <p15:clr>
            <a:srgbClr val="A4A3A4"/>
          </p15:clr>
        </p15:guide>
        <p15:guide id="12" pos="26928">
          <p15:clr>
            <a:srgbClr val="A4A3A4"/>
          </p15:clr>
        </p15:guide>
      </p15:sldGuideLst>
    </p:ext>
    <p:ext uri="{2D200454-40CA-4A62-9FC3-DE9A4176ACB9}">
      <p15:notesGuideLst xmlns:p15="http://schemas.microsoft.com/office/powerpoint/2012/main">
        <p15:guide id="1" orient="horz" pos="15795">
          <p15:clr>
            <a:srgbClr val="A4A3A4"/>
          </p15:clr>
        </p15:guide>
        <p15:guide id="2" pos="10065">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3F8E3"/>
    <a:srgbClr val="8AC935"/>
    <a:srgbClr val="E27E51"/>
    <a:srgbClr val="E4875D"/>
    <a:srgbClr val="B1384F"/>
    <a:srgbClr val="84D2F4"/>
    <a:srgbClr val="8DB952"/>
    <a:srgbClr val="883F97"/>
    <a:srgbClr val="F0C14B"/>
    <a:srgbClr val="E4855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inimized" horzBarState="maximized">
    <p:restoredLeft sz="15620" autoAdjust="0"/>
    <p:restoredTop sz="94660" autoAdjust="0"/>
  </p:normalViewPr>
  <p:slideViewPr>
    <p:cSldViewPr>
      <p:cViewPr>
        <p:scale>
          <a:sx n="43" d="100"/>
          <a:sy n="43" d="100"/>
        </p:scale>
        <p:origin x="-3168" y="-4336"/>
      </p:cViewPr>
      <p:guideLst>
        <p:guide orient="horz" pos="19968"/>
        <p:guide orient="horz" pos="5632"/>
        <p:guide orient="horz" pos="3533"/>
        <p:guide orient="horz" pos="6246"/>
        <p:guide pos="720"/>
        <p:guide pos="6912"/>
        <p:guide pos="7392"/>
        <p:guide pos="13584"/>
        <p:guide pos="14064"/>
        <p:guide pos="20256"/>
        <p:guide pos="20736"/>
        <p:guide pos="26928"/>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33" d="100"/>
        <a:sy n="33" d="100"/>
      </p:scale>
      <p:origin x="0" y="0"/>
    </p:cViewPr>
  </p:sorterViewPr>
  <p:notesViewPr>
    <p:cSldViewPr>
      <p:cViewPr varScale="1">
        <p:scale>
          <a:sx n="17" d="100"/>
          <a:sy n="17" d="100"/>
        </p:scale>
        <p:origin x="4416" y="178"/>
      </p:cViewPr>
      <p:guideLst>
        <p:guide orient="horz" pos="15795"/>
        <p:guide pos="10065"/>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4.fntdata"/><Relationship Id="rId13" Type="http://schemas.openxmlformats.org/officeDocument/2006/relationships/theme" Target="theme/theme1.xml"/><Relationship Id="rId3" Type="http://schemas.openxmlformats.org/officeDocument/2006/relationships/notesMaster" Target="notesMasters/notesMaster1.xml"/><Relationship Id="rId7" Type="http://schemas.openxmlformats.org/officeDocument/2006/relationships/font" Target="fonts/font3.fntdata"/><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font" Target="fonts/font2.fntdata"/><Relationship Id="rId11" Type="http://schemas.openxmlformats.org/officeDocument/2006/relationships/presProps" Target="presProps.xml"/><Relationship Id="rId5" Type="http://schemas.openxmlformats.org/officeDocument/2006/relationships/font" Target="fonts/font1.fntdata"/><Relationship Id="rId10" Type="http://schemas.openxmlformats.org/officeDocument/2006/relationships/tags" Target="tags/tag1.xml"/><Relationship Id="rId4" Type="http://schemas.openxmlformats.org/officeDocument/2006/relationships/handoutMaster" Target="handoutMasters/handoutMaster1.xml"/><Relationship Id="rId9" Type="http://schemas.openxmlformats.org/officeDocument/2006/relationships/font" Target="fonts/font5.fntdata"/><Relationship Id="rId14"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1"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sz="2000" b="1" dirty="0">
                <a:latin typeface="Times New Roman" panose="02020603050405020304" pitchFamily="18" charset="0"/>
                <a:cs typeface="Times New Roman" panose="02020603050405020304" pitchFamily="18" charset="0"/>
              </a:rPr>
              <a:t>Fig. 3: Microbiome Composition</a:t>
            </a:r>
          </a:p>
        </c:rich>
      </c:tx>
      <c:overlay val="0"/>
      <c:spPr>
        <a:noFill/>
        <a:ln>
          <a:noFill/>
        </a:ln>
        <a:effectLst/>
      </c:spPr>
      <c:txPr>
        <a:bodyPr rot="0" spcFirstLastPara="1" vertOverflow="ellipsis" vert="horz" wrap="square" anchor="ctr" anchorCtr="1"/>
        <a:lstStyle/>
        <a:p>
          <a:pPr>
            <a:defRPr sz="1400" b="1"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en-US"/>
        </a:p>
      </c:txPr>
    </c:title>
    <c:autoTitleDeleted val="0"/>
    <c:plotArea>
      <c:layout/>
      <c:barChart>
        <c:barDir val="col"/>
        <c:grouping val="percentStacked"/>
        <c:varyColors val="0"/>
        <c:ser>
          <c:idx val="0"/>
          <c:order val="0"/>
          <c:tx>
            <c:strRef>
              <c:f>Sheet1!$A$2</c:f>
              <c:strCache>
                <c:ptCount val="1"/>
                <c:pt idx="0">
                  <c:v>Actinobacteria</c:v>
                </c:pt>
              </c:strCache>
            </c:strRef>
          </c:tx>
          <c:spPr>
            <a:solidFill>
              <a:srgbClr val="1F81BF"/>
            </a:solidFill>
            <a:ln>
              <a:noFill/>
            </a:ln>
            <a:effectLst/>
          </c:spPr>
          <c:invertIfNegative val="0"/>
          <c:cat>
            <c:strRef>
              <c:f>Sheet1!$B$1:$E$1</c:f>
              <c:strCache>
                <c:ptCount val="4"/>
                <c:pt idx="0">
                  <c:v>15 (model)</c:v>
                </c:pt>
                <c:pt idx="1">
                  <c:v>25 (model)</c:v>
                </c:pt>
                <c:pt idx="2">
                  <c:v>25 (experimental)</c:v>
                </c:pt>
                <c:pt idx="3">
                  <c:v>35 (model)</c:v>
                </c:pt>
              </c:strCache>
            </c:strRef>
          </c:cat>
          <c:val>
            <c:numRef>
              <c:f>Sheet1!$B$2:$E$2</c:f>
              <c:numCache>
                <c:formatCode>General</c:formatCode>
                <c:ptCount val="4"/>
                <c:pt idx="0">
                  <c:v>2.2746</c:v>
                </c:pt>
                <c:pt idx="1">
                  <c:v>1.8307</c:v>
                </c:pt>
                <c:pt idx="2">
                  <c:v>4.57</c:v>
                </c:pt>
                <c:pt idx="3">
                  <c:v>0.54820000000000002</c:v>
                </c:pt>
              </c:numCache>
            </c:numRef>
          </c:val>
          <c:extLst>
            <c:ext xmlns:c16="http://schemas.microsoft.com/office/drawing/2014/chart" uri="{C3380CC4-5D6E-409C-BE32-E72D297353CC}">
              <c16:uniqueId val="{00000000-9BE1-D641-B175-67DA05921EF8}"/>
            </c:ext>
          </c:extLst>
        </c:ser>
        <c:ser>
          <c:idx val="1"/>
          <c:order val="1"/>
          <c:tx>
            <c:strRef>
              <c:f>Sheet1!$A$3</c:f>
              <c:strCache>
                <c:ptCount val="1"/>
                <c:pt idx="0">
                  <c:v>Alphaproteobacteria</c:v>
                </c:pt>
              </c:strCache>
            </c:strRef>
          </c:tx>
          <c:spPr>
            <a:solidFill>
              <a:srgbClr val="E27E51"/>
            </a:solidFill>
            <a:ln>
              <a:noFill/>
            </a:ln>
            <a:effectLst/>
          </c:spPr>
          <c:invertIfNegative val="0"/>
          <c:cat>
            <c:strRef>
              <c:f>Sheet1!$B$1:$E$1</c:f>
              <c:strCache>
                <c:ptCount val="4"/>
                <c:pt idx="0">
                  <c:v>15 (model)</c:v>
                </c:pt>
                <c:pt idx="1">
                  <c:v>25 (model)</c:v>
                </c:pt>
                <c:pt idx="2">
                  <c:v>25 (experimental)</c:v>
                </c:pt>
                <c:pt idx="3">
                  <c:v>35 (model)</c:v>
                </c:pt>
              </c:strCache>
            </c:strRef>
          </c:cat>
          <c:val>
            <c:numRef>
              <c:f>Sheet1!$B$3:$E$3</c:f>
              <c:numCache>
                <c:formatCode>General</c:formatCode>
                <c:ptCount val="4"/>
                <c:pt idx="0">
                  <c:v>0.72060000000000002</c:v>
                </c:pt>
                <c:pt idx="1">
                  <c:v>14.319000000000001</c:v>
                </c:pt>
                <c:pt idx="2">
                  <c:v>24.93</c:v>
                </c:pt>
                <c:pt idx="3">
                  <c:v>48.567999999999998</c:v>
                </c:pt>
              </c:numCache>
            </c:numRef>
          </c:val>
          <c:extLst>
            <c:ext xmlns:c16="http://schemas.microsoft.com/office/drawing/2014/chart" uri="{C3380CC4-5D6E-409C-BE32-E72D297353CC}">
              <c16:uniqueId val="{00000001-9BE1-D641-B175-67DA05921EF8}"/>
            </c:ext>
          </c:extLst>
        </c:ser>
        <c:ser>
          <c:idx val="2"/>
          <c:order val="2"/>
          <c:tx>
            <c:strRef>
              <c:f>Sheet1!$A$4</c:f>
              <c:strCache>
                <c:ptCount val="1"/>
                <c:pt idx="0">
                  <c:v>Bacili</c:v>
                </c:pt>
              </c:strCache>
            </c:strRef>
          </c:tx>
          <c:spPr>
            <a:solidFill>
              <a:srgbClr val="F0C14B"/>
            </a:solidFill>
            <a:ln>
              <a:noFill/>
            </a:ln>
            <a:effectLst/>
          </c:spPr>
          <c:invertIfNegative val="0"/>
          <c:cat>
            <c:strRef>
              <c:f>Sheet1!$B$1:$E$1</c:f>
              <c:strCache>
                <c:ptCount val="4"/>
                <c:pt idx="0">
                  <c:v>15 (model)</c:v>
                </c:pt>
                <c:pt idx="1">
                  <c:v>25 (model)</c:v>
                </c:pt>
                <c:pt idx="2">
                  <c:v>25 (experimental)</c:v>
                </c:pt>
                <c:pt idx="3">
                  <c:v>35 (model)</c:v>
                </c:pt>
              </c:strCache>
            </c:strRef>
          </c:cat>
          <c:val>
            <c:numRef>
              <c:f>Sheet1!$B$4:$E$4</c:f>
              <c:numCache>
                <c:formatCode>General</c:formatCode>
                <c:ptCount val="4"/>
                <c:pt idx="0">
                  <c:v>28.065100000000001</c:v>
                </c:pt>
                <c:pt idx="1">
                  <c:v>4.6576000000000004</c:v>
                </c:pt>
                <c:pt idx="2">
                  <c:v>9.77</c:v>
                </c:pt>
                <c:pt idx="3">
                  <c:v>0.66169999999999995</c:v>
                </c:pt>
              </c:numCache>
            </c:numRef>
          </c:val>
          <c:extLst>
            <c:ext xmlns:c16="http://schemas.microsoft.com/office/drawing/2014/chart" uri="{C3380CC4-5D6E-409C-BE32-E72D297353CC}">
              <c16:uniqueId val="{00000002-9BE1-D641-B175-67DA05921EF8}"/>
            </c:ext>
          </c:extLst>
        </c:ser>
        <c:ser>
          <c:idx val="3"/>
          <c:order val="3"/>
          <c:tx>
            <c:strRef>
              <c:f>Sheet1!$A$5</c:f>
              <c:strCache>
                <c:ptCount val="1"/>
                <c:pt idx="0">
                  <c:v>Cyanobacteria</c:v>
                </c:pt>
              </c:strCache>
            </c:strRef>
          </c:tx>
          <c:spPr>
            <a:solidFill>
              <a:srgbClr val="883F97"/>
            </a:solidFill>
            <a:ln>
              <a:noFill/>
            </a:ln>
            <a:effectLst/>
          </c:spPr>
          <c:invertIfNegative val="0"/>
          <c:cat>
            <c:strRef>
              <c:f>Sheet1!$B$1:$E$1</c:f>
              <c:strCache>
                <c:ptCount val="4"/>
                <c:pt idx="0">
                  <c:v>15 (model)</c:v>
                </c:pt>
                <c:pt idx="1">
                  <c:v>25 (model)</c:v>
                </c:pt>
                <c:pt idx="2">
                  <c:v>25 (experimental)</c:v>
                </c:pt>
                <c:pt idx="3">
                  <c:v>35 (model)</c:v>
                </c:pt>
              </c:strCache>
            </c:strRef>
          </c:cat>
          <c:val>
            <c:numRef>
              <c:f>Sheet1!$B$5:$E$5</c:f>
              <c:numCache>
                <c:formatCode>General</c:formatCode>
                <c:ptCount val="4"/>
                <c:pt idx="0">
                  <c:v>0.26140000000000002</c:v>
                </c:pt>
                <c:pt idx="1">
                  <c:v>1.1902999999999999</c:v>
                </c:pt>
                <c:pt idx="2">
                  <c:v>7.16</c:v>
                </c:pt>
                <c:pt idx="3">
                  <c:v>36.278799999999997</c:v>
                </c:pt>
              </c:numCache>
            </c:numRef>
          </c:val>
          <c:extLst>
            <c:ext xmlns:c16="http://schemas.microsoft.com/office/drawing/2014/chart" uri="{C3380CC4-5D6E-409C-BE32-E72D297353CC}">
              <c16:uniqueId val="{00000003-9BE1-D641-B175-67DA05921EF8}"/>
            </c:ext>
          </c:extLst>
        </c:ser>
        <c:ser>
          <c:idx val="4"/>
          <c:order val="4"/>
          <c:tx>
            <c:strRef>
              <c:f>Sheet1!$A$6</c:f>
              <c:strCache>
                <c:ptCount val="1"/>
                <c:pt idx="0">
                  <c:v>Gammaproteobacteria</c:v>
                </c:pt>
              </c:strCache>
            </c:strRef>
          </c:tx>
          <c:spPr>
            <a:solidFill>
              <a:srgbClr val="8DB952"/>
            </a:solidFill>
            <a:ln>
              <a:noFill/>
            </a:ln>
            <a:effectLst/>
          </c:spPr>
          <c:invertIfNegative val="0"/>
          <c:cat>
            <c:strRef>
              <c:f>Sheet1!$B$1:$E$1</c:f>
              <c:strCache>
                <c:ptCount val="4"/>
                <c:pt idx="0">
                  <c:v>15 (model)</c:v>
                </c:pt>
                <c:pt idx="1">
                  <c:v>25 (model)</c:v>
                </c:pt>
                <c:pt idx="2">
                  <c:v>25 (experimental)</c:v>
                </c:pt>
                <c:pt idx="3">
                  <c:v>35 (model)</c:v>
                </c:pt>
              </c:strCache>
            </c:strRef>
          </c:cat>
          <c:val>
            <c:numRef>
              <c:f>Sheet1!$B$6:$E$6</c:f>
              <c:numCache>
                <c:formatCode>General</c:formatCode>
                <c:ptCount val="4"/>
                <c:pt idx="0">
                  <c:v>2.4613</c:v>
                </c:pt>
                <c:pt idx="1">
                  <c:v>1.0343</c:v>
                </c:pt>
                <c:pt idx="2">
                  <c:v>8.15</c:v>
                </c:pt>
                <c:pt idx="3">
                  <c:v>0.75860000000000005</c:v>
                </c:pt>
              </c:numCache>
            </c:numRef>
          </c:val>
          <c:extLst>
            <c:ext xmlns:c16="http://schemas.microsoft.com/office/drawing/2014/chart" uri="{C3380CC4-5D6E-409C-BE32-E72D297353CC}">
              <c16:uniqueId val="{00000004-9BE1-D641-B175-67DA05921EF8}"/>
            </c:ext>
          </c:extLst>
        </c:ser>
        <c:ser>
          <c:idx val="5"/>
          <c:order val="5"/>
          <c:tx>
            <c:strRef>
              <c:f>Sheet1!$A$7</c:f>
              <c:strCache>
                <c:ptCount val="1"/>
                <c:pt idx="0">
                  <c:v>Spirochaeta</c:v>
                </c:pt>
              </c:strCache>
            </c:strRef>
          </c:tx>
          <c:spPr>
            <a:solidFill>
              <a:srgbClr val="84D2F4"/>
            </a:solidFill>
            <a:ln>
              <a:noFill/>
            </a:ln>
            <a:effectLst/>
          </c:spPr>
          <c:invertIfNegative val="0"/>
          <c:cat>
            <c:strRef>
              <c:f>Sheet1!$B$1:$E$1</c:f>
              <c:strCache>
                <c:ptCount val="4"/>
                <c:pt idx="0">
                  <c:v>15 (model)</c:v>
                </c:pt>
                <c:pt idx="1">
                  <c:v>25 (model)</c:v>
                </c:pt>
                <c:pt idx="2">
                  <c:v>25 (experimental)</c:v>
                </c:pt>
                <c:pt idx="3">
                  <c:v>35 (model)</c:v>
                </c:pt>
              </c:strCache>
            </c:strRef>
          </c:cat>
          <c:val>
            <c:numRef>
              <c:f>Sheet1!$B$7:$E$7</c:f>
              <c:numCache>
                <c:formatCode>General</c:formatCode>
                <c:ptCount val="4"/>
                <c:pt idx="0">
                  <c:v>0.5</c:v>
                </c:pt>
                <c:pt idx="1">
                  <c:v>0.49619999999999997</c:v>
                </c:pt>
                <c:pt idx="2">
                  <c:v>5.69</c:v>
                </c:pt>
                <c:pt idx="3">
                  <c:v>0.3881</c:v>
                </c:pt>
              </c:numCache>
            </c:numRef>
          </c:val>
          <c:extLst>
            <c:ext xmlns:c16="http://schemas.microsoft.com/office/drawing/2014/chart" uri="{C3380CC4-5D6E-409C-BE32-E72D297353CC}">
              <c16:uniqueId val="{00000005-9BE1-D641-B175-67DA05921EF8}"/>
            </c:ext>
          </c:extLst>
        </c:ser>
        <c:ser>
          <c:idx val="6"/>
          <c:order val="6"/>
          <c:tx>
            <c:strRef>
              <c:f>Sheet1!$A$8</c:f>
              <c:strCache>
                <c:ptCount val="1"/>
                <c:pt idx="0">
                  <c:v>Thaumarchaeota</c:v>
                </c:pt>
              </c:strCache>
            </c:strRef>
          </c:tx>
          <c:spPr>
            <a:solidFill>
              <a:srgbClr val="B1384F"/>
            </a:solidFill>
            <a:ln>
              <a:noFill/>
            </a:ln>
            <a:effectLst/>
          </c:spPr>
          <c:invertIfNegative val="0"/>
          <c:cat>
            <c:strRef>
              <c:f>Sheet1!$B$1:$E$1</c:f>
              <c:strCache>
                <c:ptCount val="4"/>
                <c:pt idx="0">
                  <c:v>15 (model)</c:v>
                </c:pt>
                <c:pt idx="1">
                  <c:v>25 (model)</c:v>
                </c:pt>
                <c:pt idx="2">
                  <c:v>25 (experimental)</c:v>
                </c:pt>
                <c:pt idx="3">
                  <c:v>35 (model)</c:v>
                </c:pt>
              </c:strCache>
            </c:strRef>
          </c:cat>
          <c:val>
            <c:numRef>
              <c:f>Sheet1!$B$8:$E$8</c:f>
              <c:numCache>
                <c:formatCode>General</c:formatCode>
                <c:ptCount val="4"/>
                <c:pt idx="0">
                  <c:v>6.7533000000000003</c:v>
                </c:pt>
                <c:pt idx="1">
                  <c:v>1.3406</c:v>
                </c:pt>
                <c:pt idx="2">
                  <c:v>5.03</c:v>
                </c:pt>
                <c:pt idx="3">
                  <c:v>0.53129999999999999</c:v>
                </c:pt>
              </c:numCache>
            </c:numRef>
          </c:val>
          <c:extLst>
            <c:ext xmlns:c16="http://schemas.microsoft.com/office/drawing/2014/chart" uri="{C3380CC4-5D6E-409C-BE32-E72D297353CC}">
              <c16:uniqueId val="{00000006-9BE1-D641-B175-67DA05921EF8}"/>
            </c:ext>
          </c:extLst>
        </c:ser>
        <c:dLbls>
          <c:showLegendKey val="0"/>
          <c:showVal val="0"/>
          <c:showCatName val="0"/>
          <c:showSerName val="0"/>
          <c:showPercent val="0"/>
          <c:showBubbleSize val="0"/>
        </c:dLbls>
        <c:gapWidth val="150"/>
        <c:overlap val="100"/>
        <c:axId val="987592159"/>
        <c:axId val="987583343"/>
      </c:barChart>
      <c:catAx>
        <c:axId val="987592159"/>
        <c:scaling>
          <c:orientation val="minMax"/>
        </c:scaling>
        <c:delete val="0"/>
        <c:axPos val="b"/>
        <c:title>
          <c:tx>
            <c:rich>
              <a:bodyPr rot="0" spcFirstLastPara="1" vertOverflow="ellipsis" vert="horz" wrap="square" anchor="ctr" anchorCtr="1"/>
              <a:lstStyle/>
              <a:p>
                <a:pPr>
                  <a:defRPr sz="14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sz="1400">
                    <a:latin typeface="Times New Roman" panose="02020603050405020304" pitchFamily="18" charset="0"/>
                    <a:cs typeface="Times New Roman" panose="02020603050405020304" pitchFamily="18" charset="0"/>
                  </a:rPr>
                  <a:t>Mean</a:t>
                </a:r>
                <a:r>
                  <a:rPr lang="en-US" sz="1400" baseline="0">
                    <a:latin typeface="Times New Roman" panose="02020603050405020304" pitchFamily="18" charset="0"/>
                    <a:cs typeface="Times New Roman" panose="02020603050405020304" pitchFamily="18" charset="0"/>
                  </a:rPr>
                  <a:t> Temperature (Celsius)</a:t>
                </a:r>
                <a:endParaRPr lang="en-US" sz="1400">
                  <a:latin typeface="Times New Roman" panose="02020603050405020304" pitchFamily="18" charset="0"/>
                  <a:cs typeface="Times New Roman" panose="02020603050405020304" pitchFamily="18" charset="0"/>
                </a:endParaRPr>
              </a:p>
            </c:rich>
          </c:tx>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en-US"/>
          </a:p>
        </c:txPr>
        <c:crossAx val="987583343"/>
        <c:crosses val="autoZero"/>
        <c:auto val="1"/>
        <c:lblAlgn val="ctr"/>
        <c:lblOffset val="100"/>
        <c:noMultiLvlLbl val="0"/>
      </c:catAx>
      <c:valAx>
        <c:axId val="987583343"/>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en-US"/>
          </a:p>
        </c:txPr>
        <c:crossAx val="987592159"/>
        <c:crosses val="autoZero"/>
        <c:crossBetween val="between"/>
      </c:valAx>
      <c:spPr>
        <a:noFill/>
        <a:ln>
          <a:noFill/>
        </a:ln>
        <a:effectLst/>
      </c:spPr>
    </c:plotArea>
    <c:legend>
      <c:legendPos val="r"/>
      <c:layout>
        <c:manualLayout>
          <c:xMode val="edge"/>
          <c:yMode val="edge"/>
          <c:x val="0.79105346845349978"/>
          <c:y val="0.1478201101203275"/>
          <c:w val="0.20397422426378287"/>
          <c:h val="0.58981389788647653"/>
        </c:manualLayout>
      </c:layout>
      <c:overlay val="0"/>
      <c:spPr>
        <a:noFill/>
        <a:ln>
          <a:noFill/>
        </a:ln>
        <a:effectLst/>
      </c:spPr>
      <c:txPr>
        <a:bodyPr rot="0" spcFirstLastPara="1" vertOverflow="ellipsis" vert="horz" wrap="square" anchor="ctr" anchorCtr="1"/>
        <a:lstStyle/>
        <a:p>
          <a:pPr>
            <a:defRPr sz="16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0"/>
            <a:ext cx="13804900" cy="2628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50028" tIns="225014" rIns="450028" bIns="225014" anchor="t" anchorCtr="0" compatLnSpc="1">
            <a:prstTxWarp prst="textNoShape">
              <a:avLst/>
            </a:prstTxWarp>
          </a:bodyPr>
          <a:lstStyle>
            <a:defPPr>
              <a:defRPr kern="1200" smtId="4294967295"/>
            </a:defPPr>
            <a:lvl1pPr defTabSz="4508500">
              <a:defRPr sz="6000"/>
            </a:lvl1pPr>
          </a:lstStyle>
          <a:p>
            <a:pPr>
              <a:defRPr/>
            </a:pPr>
            <a:endParaRPr lang="en-AU"/>
          </a:p>
        </p:txBody>
      </p:sp>
      <p:sp>
        <p:nvSpPr>
          <p:cNvPr id="4099" name="Rectangle 3"/>
          <p:cNvSpPr>
            <a:spLocks noGrp="1" noChangeArrowheads="1"/>
          </p:cNvSpPr>
          <p:nvPr>
            <p:ph type="dt" sz="quarter" idx="1"/>
          </p:nvPr>
        </p:nvSpPr>
        <p:spPr bwMode="auto">
          <a:xfrm>
            <a:off x="17941925" y="0"/>
            <a:ext cx="14135100" cy="2628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50028" tIns="225014" rIns="450028" bIns="225014" anchor="t" anchorCtr="0" compatLnSpc="1">
            <a:prstTxWarp prst="textNoShape">
              <a:avLst/>
            </a:prstTxWarp>
          </a:bodyPr>
          <a:lstStyle>
            <a:defPPr>
              <a:defRPr kern="1200" smtId="4294967295"/>
            </a:defPPr>
            <a:lvl1pPr algn="r" defTabSz="4508500">
              <a:defRPr sz="6000"/>
            </a:lvl1pPr>
          </a:lstStyle>
          <a:p>
            <a:pPr>
              <a:defRPr/>
            </a:pPr>
            <a:endParaRPr lang="en-AU"/>
          </a:p>
        </p:txBody>
      </p:sp>
      <p:sp>
        <p:nvSpPr>
          <p:cNvPr id="4100" name="Rectangle 4"/>
          <p:cNvSpPr>
            <a:spLocks noGrp="1" noChangeArrowheads="1"/>
          </p:cNvSpPr>
          <p:nvPr>
            <p:ph type="ftr" sz="quarter" idx="2"/>
          </p:nvPr>
        </p:nvSpPr>
        <p:spPr bwMode="auto">
          <a:xfrm>
            <a:off x="0" y="47639288"/>
            <a:ext cx="13804900" cy="2628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50028" tIns="225014" rIns="450028" bIns="225014" anchor="b" anchorCtr="0" compatLnSpc="1">
            <a:prstTxWarp prst="textNoShape">
              <a:avLst/>
            </a:prstTxWarp>
          </a:bodyPr>
          <a:lstStyle>
            <a:defPPr>
              <a:defRPr kern="1200" smtId="4294967295"/>
            </a:defPPr>
            <a:lvl1pPr defTabSz="4508500">
              <a:defRPr sz="6000"/>
            </a:lvl1pPr>
          </a:lstStyle>
          <a:p>
            <a:pPr>
              <a:defRPr/>
            </a:pPr>
            <a:endParaRPr lang="en-AU"/>
          </a:p>
        </p:txBody>
      </p:sp>
      <p:sp>
        <p:nvSpPr>
          <p:cNvPr id="4101" name="Rectangle 5"/>
          <p:cNvSpPr>
            <a:spLocks noGrp="1" noChangeArrowheads="1"/>
          </p:cNvSpPr>
          <p:nvPr>
            <p:ph type="sldNum" sz="quarter" idx="3"/>
          </p:nvPr>
        </p:nvSpPr>
        <p:spPr bwMode="auto">
          <a:xfrm>
            <a:off x="17941925" y="47639288"/>
            <a:ext cx="14135100" cy="2628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50028" tIns="225014" rIns="450028" bIns="225014" anchor="b" anchorCtr="0" compatLnSpc="1">
            <a:prstTxWarp prst="textNoShape">
              <a:avLst/>
            </a:prstTxWarp>
          </a:bodyPr>
          <a:lstStyle>
            <a:defPPr>
              <a:defRPr kern="1200" smtId="4294967295"/>
            </a:defPPr>
            <a:lvl1pPr algn="r" defTabSz="4508500">
              <a:defRPr sz="6000"/>
            </a:lvl1pPr>
          </a:lstStyle>
          <a:p>
            <a:pPr>
              <a:defRPr/>
            </a:pPr>
            <a:fld id="{440C443C-8022-4F5D-8F2E-5133654FC91D}" type="slidenum">
              <a:rPr lang="en-AU"/>
              <a:pPr>
                <a:defRPr/>
              </a:pPr>
              <a:t>‹#›</a:t>
            </a:fld>
            <a:endParaRPr lang="en-AU"/>
          </a:p>
        </p:txBody>
      </p:sp>
    </p:spTree>
    <p:extLst>
      <p:ext uri="{BB962C8B-B14F-4D97-AF65-F5344CB8AC3E}">
        <p14:creationId xmlns:p14="http://schemas.microsoft.com/office/powerpoint/2010/main" val="39979288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13804900" cy="2628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50028" tIns="225014" rIns="450028" bIns="225014" anchor="t" anchorCtr="0" compatLnSpc="1">
            <a:prstTxWarp prst="textNoShape">
              <a:avLst/>
            </a:prstTxWarp>
          </a:bodyPr>
          <a:lstStyle>
            <a:defPPr>
              <a:defRPr kern="1200" smtId="4294967295"/>
            </a:defPPr>
            <a:lvl1pPr defTabSz="4508500">
              <a:defRPr sz="6000"/>
            </a:lvl1pPr>
          </a:lstStyle>
          <a:p>
            <a:pPr>
              <a:defRPr/>
            </a:pPr>
            <a:endParaRPr lang="en-AU"/>
          </a:p>
        </p:txBody>
      </p:sp>
      <p:sp>
        <p:nvSpPr>
          <p:cNvPr id="3075" name="Rectangle 3"/>
          <p:cNvSpPr>
            <a:spLocks noGrp="1" noChangeArrowheads="1"/>
          </p:cNvSpPr>
          <p:nvPr>
            <p:ph type="dt" idx="1"/>
          </p:nvPr>
        </p:nvSpPr>
        <p:spPr bwMode="auto">
          <a:xfrm>
            <a:off x="17941925" y="0"/>
            <a:ext cx="14135100" cy="2628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50028" tIns="225014" rIns="450028" bIns="225014" anchor="t" anchorCtr="0" compatLnSpc="1">
            <a:prstTxWarp prst="textNoShape">
              <a:avLst/>
            </a:prstTxWarp>
          </a:bodyPr>
          <a:lstStyle>
            <a:defPPr>
              <a:defRPr kern="1200" smtId="4294967295"/>
            </a:defPPr>
            <a:lvl1pPr algn="r" defTabSz="4508500">
              <a:defRPr sz="6000"/>
            </a:lvl1pPr>
          </a:lstStyle>
          <a:p>
            <a:pPr>
              <a:defRPr/>
            </a:pPr>
            <a:endParaRPr lang="en-AU"/>
          </a:p>
        </p:txBody>
      </p:sp>
      <p:sp>
        <p:nvSpPr>
          <p:cNvPr id="3076" name="Rectangle 4"/>
          <p:cNvSpPr>
            <a:spLocks noGrp="1" noRot="1" noChangeAspect="1" noChangeArrowheads="1" noTextEdit="1"/>
          </p:cNvSpPr>
          <p:nvPr>
            <p:ph type="sldImg" idx="2"/>
          </p:nvPr>
        </p:nvSpPr>
        <p:spPr bwMode="auto">
          <a:xfrm>
            <a:off x="3378200" y="3757613"/>
            <a:ext cx="24996775" cy="18748375"/>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3077" name="Rectangle 5"/>
          <p:cNvSpPr>
            <a:spLocks noGrp="1" noChangeArrowheads="1"/>
          </p:cNvSpPr>
          <p:nvPr>
            <p:ph type="body" sz="quarter" idx="3"/>
          </p:nvPr>
        </p:nvSpPr>
        <p:spPr bwMode="auto">
          <a:xfrm>
            <a:off x="4137025" y="24004588"/>
            <a:ext cx="23456900" cy="225123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50028" tIns="225014" rIns="450028" bIns="225014" anchor="t" anchorCtr="0" compatLnSpc="1">
            <a:prstTxWarp prst="textNoShape">
              <a:avLst/>
            </a:prstTxWarp>
          </a:bodyPr>
          <a:lstStyle>
            <a:defPPr>
              <a:defRPr kern="1200" smtId="4294967295"/>
            </a:defPPr>
          </a:lstStyle>
          <a:p>
            <a:pPr lvl="0"/>
            <a:r>
              <a:rPr lang="en-AU" noProof="0"/>
              <a:t>Click to edit Master text styles</a:t>
            </a:r>
          </a:p>
          <a:p>
            <a:pPr lvl="1"/>
            <a:r>
              <a:rPr lang="en-AU" noProof="0"/>
              <a:t>Second level</a:t>
            </a:r>
          </a:p>
          <a:p>
            <a:pPr lvl="2"/>
            <a:r>
              <a:rPr lang="en-AU" noProof="0"/>
              <a:t>Third level</a:t>
            </a:r>
          </a:p>
          <a:p>
            <a:pPr lvl="3"/>
            <a:r>
              <a:rPr lang="en-AU" noProof="0"/>
              <a:t>Fourth level</a:t>
            </a:r>
          </a:p>
          <a:p>
            <a:pPr lvl="4"/>
            <a:r>
              <a:rPr lang="en-AU" noProof="0"/>
              <a:t>Fifth level</a:t>
            </a:r>
          </a:p>
        </p:txBody>
      </p:sp>
      <p:sp>
        <p:nvSpPr>
          <p:cNvPr id="3078" name="Rectangle 6"/>
          <p:cNvSpPr>
            <a:spLocks noGrp="1" noChangeArrowheads="1"/>
          </p:cNvSpPr>
          <p:nvPr>
            <p:ph type="ftr" sz="quarter" idx="4"/>
          </p:nvPr>
        </p:nvSpPr>
        <p:spPr bwMode="auto">
          <a:xfrm>
            <a:off x="0" y="47639288"/>
            <a:ext cx="13804900" cy="2628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50028" tIns="225014" rIns="450028" bIns="225014" anchor="b" anchorCtr="0" compatLnSpc="1">
            <a:prstTxWarp prst="textNoShape">
              <a:avLst/>
            </a:prstTxWarp>
          </a:bodyPr>
          <a:lstStyle>
            <a:defPPr>
              <a:defRPr kern="1200" smtId="4294967295"/>
            </a:defPPr>
            <a:lvl1pPr defTabSz="4508500">
              <a:defRPr sz="6000"/>
            </a:lvl1pPr>
          </a:lstStyle>
          <a:p>
            <a:pPr>
              <a:defRPr/>
            </a:pPr>
            <a:endParaRPr lang="en-AU"/>
          </a:p>
        </p:txBody>
      </p:sp>
      <p:sp>
        <p:nvSpPr>
          <p:cNvPr id="3079" name="Rectangle 7"/>
          <p:cNvSpPr>
            <a:spLocks noGrp="1" noChangeArrowheads="1"/>
          </p:cNvSpPr>
          <p:nvPr>
            <p:ph type="sldNum" sz="quarter" idx="5"/>
          </p:nvPr>
        </p:nvSpPr>
        <p:spPr bwMode="auto">
          <a:xfrm>
            <a:off x="17941925" y="47639288"/>
            <a:ext cx="14135100" cy="2628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50028" tIns="225014" rIns="450028" bIns="225014" anchor="b" anchorCtr="0" compatLnSpc="1">
            <a:prstTxWarp prst="textNoShape">
              <a:avLst/>
            </a:prstTxWarp>
          </a:bodyPr>
          <a:lstStyle>
            <a:defPPr>
              <a:defRPr kern="1200" smtId="4294967295"/>
            </a:defPPr>
            <a:lvl1pPr algn="r" defTabSz="4508500">
              <a:defRPr sz="6000"/>
            </a:lvl1pPr>
          </a:lstStyle>
          <a:p>
            <a:pPr>
              <a:defRPr/>
            </a:pPr>
            <a:fld id="{42207482-9F38-4AF6-9B91-768DCEDA59AC}" type="slidenum">
              <a:rPr lang="en-AU"/>
              <a:pPr>
                <a:defRPr/>
              </a:pPr>
              <a:t>‹#›</a:t>
            </a:fld>
            <a:endParaRPr lang="en-AU"/>
          </a:p>
        </p:txBody>
      </p:sp>
    </p:spTree>
    <p:extLst>
      <p:ext uri="{BB962C8B-B14F-4D97-AF65-F5344CB8AC3E}">
        <p14:creationId xmlns:p14="http://schemas.microsoft.com/office/powerpoint/2010/main" val="409079937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7"/>
          <p:cNvSpPr>
            <a:spLocks noGrp="1" noChangeArrowheads="1"/>
          </p:cNvSpPr>
          <p:nvPr>
            <p:ph type="sldNum" sz="quarter" idx="5"/>
          </p:nvPr>
        </p:nvSpPr>
        <p:spPr>
          <a:noFill/>
        </p:spPr>
        <p:txBody>
          <a:bodyPr/>
          <a:lstStyle>
            <a:defPPr>
              <a:defRPr kern="1200" smtId="4294967295"/>
            </a:defPPr>
            <a:lvl1pPr defTabSz="4508500">
              <a:defRPr sz="2400">
                <a:solidFill>
                  <a:schemeClr val="tx1"/>
                </a:solidFill>
                <a:latin typeface="Times New Roman" pitchFamily="18" charset="0"/>
              </a:defRPr>
            </a:lvl1pPr>
            <a:lvl2pPr marL="742950" indent="-285750" defTabSz="4508500">
              <a:defRPr sz="2400">
                <a:solidFill>
                  <a:schemeClr val="tx1"/>
                </a:solidFill>
                <a:latin typeface="Times New Roman" pitchFamily="18" charset="0"/>
              </a:defRPr>
            </a:lvl2pPr>
            <a:lvl3pPr marL="1143000" indent="-228600" defTabSz="4508500">
              <a:defRPr sz="2400">
                <a:solidFill>
                  <a:schemeClr val="tx1"/>
                </a:solidFill>
                <a:latin typeface="Times New Roman" pitchFamily="18" charset="0"/>
              </a:defRPr>
            </a:lvl3pPr>
            <a:lvl4pPr marL="1600200" indent="-228600" defTabSz="4508500">
              <a:defRPr sz="2400">
                <a:solidFill>
                  <a:schemeClr val="tx1"/>
                </a:solidFill>
                <a:latin typeface="Times New Roman" pitchFamily="18" charset="0"/>
              </a:defRPr>
            </a:lvl4pPr>
            <a:lvl5pPr marL="2057400" indent="-228600" defTabSz="4508500">
              <a:defRPr sz="2400">
                <a:solidFill>
                  <a:schemeClr val="tx1"/>
                </a:solidFill>
                <a:latin typeface="Times New Roman" pitchFamily="18" charset="0"/>
              </a:defRPr>
            </a:lvl5pPr>
            <a:lvl6pPr marL="2514600" indent="-228600" defTabSz="4508500" eaLnBrk="0" fontAlgn="base" hangingPunct="0">
              <a:spcBef>
                <a:spcPct val="0"/>
              </a:spcBef>
              <a:spcAft>
                <a:spcPct val="0"/>
              </a:spcAft>
              <a:defRPr sz="2400">
                <a:solidFill>
                  <a:schemeClr val="tx1"/>
                </a:solidFill>
                <a:latin typeface="Times New Roman" pitchFamily="18" charset="0"/>
              </a:defRPr>
            </a:lvl6pPr>
            <a:lvl7pPr marL="2971800" indent="-228600" defTabSz="4508500" eaLnBrk="0" fontAlgn="base" hangingPunct="0">
              <a:spcBef>
                <a:spcPct val="0"/>
              </a:spcBef>
              <a:spcAft>
                <a:spcPct val="0"/>
              </a:spcAft>
              <a:defRPr sz="2400">
                <a:solidFill>
                  <a:schemeClr val="tx1"/>
                </a:solidFill>
                <a:latin typeface="Times New Roman" pitchFamily="18" charset="0"/>
              </a:defRPr>
            </a:lvl7pPr>
            <a:lvl8pPr marL="3429000" indent="-228600" defTabSz="4508500" eaLnBrk="0" fontAlgn="base" hangingPunct="0">
              <a:spcBef>
                <a:spcPct val="0"/>
              </a:spcBef>
              <a:spcAft>
                <a:spcPct val="0"/>
              </a:spcAft>
              <a:defRPr sz="2400">
                <a:solidFill>
                  <a:schemeClr val="tx1"/>
                </a:solidFill>
                <a:latin typeface="Times New Roman" pitchFamily="18" charset="0"/>
              </a:defRPr>
            </a:lvl8pPr>
            <a:lvl9pPr marL="3886200" indent="-228600" defTabSz="4508500" eaLnBrk="0" fontAlgn="base" hangingPunct="0">
              <a:spcBef>
                <a:spcPct val="0"/>
              </a:spcBef>
              <a:spcAft>
                <a:spcPct val="0"/>
              </a:spcAft>
              <a:defRPr sz="2400">
                <a:solidFill>
                  <a:schemeClr val="tx1"/>
                </a:solidFill>
                <a:latin typeface="Times New Roman" pitchFamily="18" charset="0"/>
              </a:defRPr>
            </a:lvl9pPr>
          </a:lstStyle>
          <a:p>
            <a:fld id="{842B0325-ACC9-488E-8876-C4E9E3B68AD8}" type="slidenum">
              <a:rPr lang="en-AU" sz="6000" smtClean="0"/>
              <a:t>1</a:t>
            </a:fld>
            <a:endParaRPr lang="en-AU" sz="6000"/>
          </a:p>
        </p:txBody>
      </p:sp>
      <p:sp>
        <p:nvSpPr>
          <p:cNvPr id="4099" name="Rectangle 2"/>
          <p:cNvSpPr>
            <a:spLocks noGrp="1" noRot="1" noChangeAspect="1" noChangeArrowheads="1" noTextEdit="1"/>
          </p:cNvSpPr>
          <p:nvPr>
            <p:ph type="sldImg"/>
          </p:nvPr>
        </p:nvSpPr>
        <p:spPr/>
      </p:sp>
      <p:sp>
        <p:nvSpPr>
          <p:cNvPr id="4100" name="Rectangle 3"/>
          <p:cNvSpPr>
            <a:spLocks noGrp="1" noChangeArrowheads="1"/>
          </p:cNvSpPr>
          <p:nvPr>
            <p:ph type="body" idx="1"/>
          </p:nvPr>
        </p:nvSpPr>
        <p:spPr>
          <a:noFill/>
        </p:spPr>
        <p:txBody>
          <a:bodyPr/>
          <a:lstStyle>
            <a:defPPr>
              <a:defRPr kern="1200" smtId="4294967295"/>
            </a:defPP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92123" y="10226675"/>
            <a:ext cx="37306957" cy="7054850"/>
          </a:xfrm>
        </p:spPr>
        <p:txBody>
          <a:bodyPr/>
          <a:lstStyle>
            <a:defPPr>
              <a:defRPr kern="1200" smtId="4294967295"/>
            </a:defPPr>
          </a:lstStyle>
          <a:p>
            <a:r>
              <a:rPr lang="en-US"/>
              <a:t>Click to edit Master title style</a:t>
            </a:r>
          </a:p>
        </p:txBody>
      </p:sp>
      <p:sp>
        <p:nvSpPr>
          <p:cNvPr id="3" name="Subtitle 2"/>
          <p:cNvSpPr>
            <a:spLocks noGrp="1"/>
          </p:cNvSpPr>
          <p:nvPr>
            <p:ph type="subTitle" idx="1"/>
          </p:nvPr>
        </p:nvSpPr>
        <p:spPr>
          <a:xfrm>
            <a:off x="6584245" y="18653125"/>
            <a:ext cx="30722711" cy="8413750"/>
          </a:xfrm>
        </p:spPr>
        <p:txBody>
          <a:bodyPr/>
          <a:lstStyle>
            <a:defPPr>
              <a:defRPr kern="1200" smtId="4294967295"/>
            </a:defPPr>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p:txBody>
          <a:bodyPr/>
          <a:lstStyle>
            <a:defPPr>
              <a:defRPr kern="1200" smtId="4294967295"/>
            </a:defPPr>
            <a:lvl1pPr>
              <a:defRPr/>
            </a:lvl1pPr>
          </a:lstStyle>
          <a:p>
            <a:pPr>
              <a:defRPr/>
            </a:pPr>
            <a:endParaRPr lang="en-US"/>
          </a:p>
        </p:txBody>
      </p:sp>
      <p:sp>
        <p:nvSpPr>
          <p:cNvPr id="5" name="Rectangle 5"/>
          <p:cNvSpPr>
            <a:spLocks noGrp="1" noChangeArrowheads="1"/>
          </p:cNvSpPr>
          <p:nvPr>
            <p:ph type="ftr" sz="quarter" idx="11"/>
          </p:nvPr>
        </p:nvSpPr>
        <p:spPr/>
        <p:txBody>
          <a:bodyPr/>
          <a:lstStyle>
            <a:defPPr>
              <a:defRPr kern="1200" smtId="4294967295"/>
            </a:defPPr>
            <a:lvl1pPr>
              <a:defRPr/>
            </a:lvl1pPr>
          </a:lstStyle>
          <a:p>
            <a:pPr>
              <a:defRPr/>
            </a:pPr>
            <a:endParaRPr lang="en-US"/>
          </a:p>
        </p:txBody>
      </p:sp>
      <p:sp>
        <p:nvSpPr>
          <p:cNvPr id="6" name="Rectangle 6"/>
          <p:cNvSpPr>
            <a:spLocks noGrp="1" noChangeArrowheads="1"/>
          </p:cNvSpPr>
          <p:nvPr>
            <p:ph type="sldNum" sz="quarter" idx="12"/>
          </p:nvPr>
        </p:nvSpPr>
        <p:spPr/>
        <p:txBody>
          <a:bodyPr/>
          <a:lstStyle>
            <a:defPPr>
              <a:defRPr kern="1200" smtId="4294967295"/>
            </a:defPPr>
            <a:lvl1pPr>
              <a:defRPr/>
            </a:lvl1pPr>
          </a:lstStyle>
          <a:p>
            <a:pPr>
              <a:defRPr/>
            </a:pPr>
            <a:fld id="{0DA66E67-F948-4693-96A5-27BC239C04A3}" type="slidenum">
              <a:rPr lang="en-US"/>
              <a:pPr>
                <a:defRPr/>
              </a:pPr>
              <a:t>‹#›</a:t>
            </a:fld>
            <a:endParaRPr lang="en-US"/>
          </a:p>
        </p:txBody>
      </p:sp>
    </p:spTree>
    <p:extLst>
      <p:ext uri="{BB962C8B-B14F-4D97-AF65-F5344CB8AC3E}">
        <p14:creationId xmlns:p14="http://schemas.microsoft.com/office/powerpoint/2010/main" val="3648922583"/>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kern="1200" smtId="4294967295"/>
            </a:defPPr>
          </a:lstStyle>
          <a:p>
            <a:r>
              <a:rPr lang="en-US"/>
              <a:t>Click to edit Master title style</a:t>
            </a:r>
          </a:p>
        </p:txBody>
      </p:sp>
      <p:sp>
        <p:nvSpPr>
          <p:cNvPr id="3" name="Vertical Text Placeholder 2"/>
          <p:cNvSpPr>
            <a:spLocks noGrp="1"/>
          </p:cNvSpPr>
          <p:nvPr>
            <p:ph type="body" orient="vert" idx="1"/>
          </p:nvPr>
        </p:nvSpPr>
        <p:spPr/>
        <p:txBody>
          <a:bodyPr vert="eaVert"/>
          <a:lstStyle>
            <a:defPPr>
              <a:defRPr kern="1200" smtId="4294967295"/>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p:txBody>
          <a:bodyPr/>
          <a:lstStyle>
            <a:defPPr>
              <a:defRPr kern="1200" smtId="4294967295"/>
            </a:defPPr>
            <a:lvl1pPr>
              <a:defRPr/>
            </a:lvl1pPr>
          </a:lstStyle>
          <a:p>
            <a:pPr>
              <a:defRPr/>
            </a:pPr>
            <a:endParaRPr lang="en-US"/>
          </a:p>
        </p:txBody>
      </p:sp>
      <p:sp>
        <p:nvSpPr>
          <p:cNvPr id="5" name="Rectangle 5"/>
          <p:cNvSpPr>
            <a:spLocks noGrp="1" noChangeArrowheads="1"/>
          </p:cNvSpPr>
          <p:nvPr>
            <p:ph type="ftr" sz="quarter" idx="11"/>
          </p:nvPr>
        </p:nvSpPr>
        <p:spPr/>
        <p:txBody>
          <a:bodyPr/>
          <a:lstStyle>
            <a:defPPr>
              <a:defRPr kern="1200" smtId="4294967295"/>
            </a:defPPr>
            <a:lvl1pPr>
              <a:defRPr/>
            </a:lvl1pPr>
          </a:lstStyle>
          <a:p>
            <a:pPr>
              <a:defRPr/>
            </a:pPr>
            <a:endParaRPr lang="en-US"/>
          </a:p>
        </p:txBody>
      </p:sp>
      <p:sp>
        <p:nvSpPr>
          <p:cNvPr id="6" name="Rectangle 6"/>
          <p:cNvSpPr>
            <a:spLocks noGrp="1" noChangeArrowheads="1"/>
          </p:cNvSpPr>
          <p:nvPr>
            <p:ph type="sldNum" sz="quarter" idx="12"/>
          </p:nvPr>
        </p:nvSpPr>
        <p:spPr/>
        <p:txBody>
          <a:bodyPr/>
          <a:lstStyle>
            <a:defPPr>
              <a:defRPr kern="1200" smtId="4294967295"/>
            </a:defPPr>
            <a:lvl1pPr>
              <a:defRPr/>
            </a:lvl1pPr>
          </a:lstStyle>
          <a:p>
            <a:pPr>
              <a:defRPr/>
            </a:pPr>
            <a:fld id="{2DA27A25-0059-41B6-A6E5-54D93C10805F}" type="slidenum">
              <a:rPr lang="en-US"/>
              <a:pPr>
                <a:defRPr/>
              </a:pPr>
              <a:t>‹#›</a:t>
            </a:fld>
            <a:endParaRPr lang="en-US"/>
          </a:p>
        </p:txBody>
      </p:sp>
    </p:spTree>
    <p:extLst>
      <p:ext uri="{BB962C8B-B14F-4D97-AF65-F5344CB8AC3E}">
        <p14:creationId xmlns:p14="http://schemas.microsoft.com/office/powerpoint/2010/main" val="4181187469"/>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271635" y="2925763"/>
            <a:ext cx="9326033" cy="26335038"/>
          </a:xfrm>
        </p:spPr>
        <p:txBody>
          <a:bodyPr vert="eaVert"/>
          <a:lstStyle>
            <a:defPPr>
              <a:defRPr kern="1200" smtId="4294967295"/>
            </a:defPPr>
          </a:lstStyle>
          <a:p>
            <a:r>
              <a:rPr lang="en-US"/>
              <a:t>Click to edit Master title style</a:t>
            </a:r>
          </a:p>
        </p:txBody>
      </p:sp>
      <p:sp>
        <p:nvSpPr>
          <p:cNvPr id="3" name="Vertical Text Placeholder 2"/>
          <p:cNvSpPr>
            <a:spLocks noGrp="1"/>
          </p:cNvSpPr>
          <p:nvPr>
            <p:ph type="body" orient="vert" idx="1"/>
          </p:nvPr>
        </p:nvSpPr>
        <p:spPr>
          <a:xfrm>
            <a:off x="3293534" y="2925763"/>
            <a:ext cx="27842635" cy="26335038"/>
          </a:xfrm>
        </p:spPr>
        <p:txBody>
          <a:bodyPr vert="eaVert"/>
          <a:lstStyle>
            <a:defPPr>
              <a:defRPr kern="1200" smtId="4294967295"/>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p:txBody>
          <a:bodyPr/>
          <a:lstStyle>
            <a:defPPr>
              <a:defRPr kern="1200" smtId="4294967295"/>
            </a:defPPr>
            <a:lvl1pPr>
              <a:defRPr/>
            </a:lvl1pPr>
          </a:lstStyle>
          <a:p>
            <a:pPr>
              <a:defRPr/>
            </a:pPr>
            <a:endParaRPr lang="en-US"/>
          </a:p>
        </p:txBody>
      </p:sp>
      <p:sp>
        <p:nvSpPr>
          <p:cNvPr id="5" name="Rectangle 5"/>
          <p:cNvSpPr>
            <a:spLocks noGrp="1" noChangeArrowheads="1"/>
          </p:cNvSpPr>
          <p:nvPr>
            <p:ph type="ftr" sz="quarter" idx="11"/>
          </p:nvPr>
        </p:nvSpPr>
        <p:spPr/>
        <p:txBody>
          <a:bodyPr/>
          <a:lstStyle>
            <a:defPPr>
              <a:defRPr kern="1200" smtId="4294967295"/>
            </a:defPPr>
            <a:lvl1pPr>
              <a:defRPr/>
            </a:lvl1pPr>
          </a:lstStyle>
          <a:p>
            <a:pPr>
              <a:defRPr/>
            </a:pPr>
            <a:endParaRPr lang="en-US"/>
          </a:p>
        </p:txBody>
      </p:sp>
      <p:sp>
        <p:nvSpPr>
          <p:cNvPr id="6" name="Rectangle 6"/>
          <p:cNvSpPr>
            <a:spLocks noGrp="1" noChangeArrowheads="1"/>
          </p:cNvSpPr>
          <p:nvPr>
            <p:ph type="sldNum" sz="quarter" idx="12"/>
          </p:nvPr>
        </p:nvSpPr>
        <p:spPr/>
        <p:txBody>
          <a:bodyPr/>
          <a:lstStyle>
            <a:defPPr>
              <a:defRPr kern="1200" smtId="4294967295"/>
            </a:defPPr>
            <a:lvl1pPr>
              <a:defRPr/>
            </a:lvl1pPr>
          </a:lstStyle>
          <a:p>
            <a:pPr>
              <a:defRPr/>
            </a:pPr>
            <a:fld id="{043B26BC-A2E6-4CDA-9F76-12293F26600A}" type="slidenum">
              <a:rPr lang="en-US"/>
              <a:pPr>
                <a:defRPr/>
              </a:pPr>
              <a:t>‹#›</a:t>
            </a:fld>
            <a:endParaRPr lang="en-US"/>
          </a:p>
        </p:txBody>
      </p:sp>
    </p:spTree>
    <p:extLst>
      <p:ext uri="{BB962C8B-B14F-4D97-AF65-F5344CB8AC3E}">
        <p14:creationId xmlns:p14="http://schemas.microsoft.com/office/powerpoint/2010/main" val="3494185400"/>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kern="1200" smtId="4294967295"/>
            </a:defPPr>
          </a:lstStyle>
          <a:p>
            <a:r>
              <a:rPr lang="en-US"/>
              <a:t>Click to edit Master title style</a:t>
            </a:r>
          </a:p>
        </p:txBody>
      </p:sp>
      <p:sp>
        <p:nvSpPr>
          <p:cNvPr id="3" name="Content Placeholder 2"/>
          <p:cNvSpPr>
            <a:spLocks noGrp="1"/>
          </p:cNvSpPr>
          <p:nvPr>
            <p:ph idx="1"/>
          </p:nvPr>
        </p:nvSpPr>
        <p:spPr/>
        <p:txBody>
          <a:bodyPr/>
          <a:lstStyle>
            <a:defPPr>
              <a:defRPr kern="1200" smtId="4294967295"/>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p:txBody>
          <a:bodyPr/>
          <a:lstStyle>
            <a:defPPr>
              <a:defRPr kern="1200" smtId="4294967295"/>
            </a:defPPr>
            <a:lvl1pPr>
              <a:defRPr/>
            </a:lvl1pPr>
          </a:lstStyle>
          <a:p>
            <a:pPr>
              <a:defRPr/>
            </a:pPr>
            <a:endParaRPr lang="en-US"/>
          </a:p>
        </p:txBody>
      </p:sp>
      <p:sp>
        <p:nvSpPr>
          <p:cNvPr id="5" name="Rectangle 5"/>
          <p:cNvSpPr>
            <a:spLocks noGrp="1" noChangeArrowheads="1"/>
          </p:cNvSpPr>
          <p:nvPr>
            <p:ph type="ftr" sz="quarter" idx="11"/>
          </p:nvPr>
        </p:nvSpPr>
        <p:spPr/>
        <p:txBody>
          <a:bodyPr/>
          <a:lstStyle>
            <a:defPPr>
              <a:defRPr kern="1200" smtId="4294967295"/>
            </a:defPPr>
            <a:lvl1pPr>
              <a:defRPr/>
            </a:lvl1pPr>
          </a:lstStyle>
          <a:p>
            <a:pPr>
              <a:defRPr/>
            </a:pPr>
            <a:endParaRPr lang="en-US"/>
          </a:p>
        </p:txBody>
      </p:sp>
      <p:sp>
        <p:nvSpPr>
          <p:cNvPr id="6" name="Rectangle 6"/>
          <p:cNvSpPr>
            <a:spLocks noGrp="1" noChangeArrowheads="1"/>
          </p:cNvSpPr>
          <p:nvPr>
            <p:ph type="sldNum" sz="quarter" idx="12"/>
          </p:nvPr>
        </p:nvSpPr>
        <p:spPr/>
        <p:txBody>
          <a:bodyPr/>
          <a:lstStyle>
            <a:defPPr>
              <a:defRPr kern="1200" smtId="4294967295"/>
            </a:defPPr>
            <a:lvl1pPr>
              <a:defRPr/>
            </a:lvl1pPr>
          </a:lstStyle>
          <a:p>
            <a:pPr>
              <a:defRPr/>
            </a:pPr>
            <a:fld id="{0EC1B4D6-BEE2-4AF6-A92E-38CD68913D5A}" type="slidenum">
              <a:rPr lang="en-US"/>
              <a:pPr>
                <a:defRPr/>
              </a:pPr>
              <a:t>‹#›</a:t>
            </a:fld>
            <a:endParaRPr lang="en-US"/>
          </a:p>
        </p:txBody>
      </p:sp>
    </p:spTree>
    <p:extLst>
      <p:ext uri="{BB962C8B-B14F-4D97-AF65-F5344CB8AC3E}">
        <p14:creationId xmlns:p14="http://schemas.microsoft.com/office/powerpoint/2010/main" val="3177762665"/>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467101" y="21153439"/>
            <a:ext cx="37306957" cy="6537325"/>
          </a:xfrm>
        </p:spPr>
        <p:txBody>
          <a:bodyPr anchor="t"/>
          <a:lstStyle>
            <a:defPPr>
              <a:defRPr kern="1200" smtId="4294967295"/>
            </a:defPPr>
            <a:lvl1pPr algn="l">
              <a:defRPr sz="4000" b="1" cap="all"/>
            </a:lvl1pPr>
          </a:lstStyle>
          <a:p>
            <a:r>
              <a:rPr lang="en-US"/>
              <a:t>Click to edit Master title style</a:t>
            </a:r>
          </a:p>
        </p:txBody>
      </p:sp>
      <p:sp>
        <p:nvSpPr>
          <p:cNvPr id="3" name="Text Placeholder 2"/>
          <p:cNvSpPr>
            <a:spLocks noGrp="1"/>
          </p:cNvSpPr>
          <p:nvPr>
            <p:ph type="body" idx="1"/>
          </p:nvPr>
        </p:nvSpPr>
        <p:spPr>
          <a:xfrm>
            <a:off x="3467101" y="13952538"/>
            <a:ext cx="37306957" cy="7200900"/>
          </a:xfrm>
        </p:spPr>
        <p:txBody>
          <a:bodyPr anchor="b"/>
          <a:lstStyle>
            <a:defPPr>
              <a:defRPr kern="1200" smtId="4294967295"/>
            </a:defPPr>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p:txBody>
          <a:bodyPr/>
          <a:lstStyle>
            <a:defPPr>
              <a:defRPr kern="1200" smtId="4294967295"/>
            </a:defPPr>
            <a:lvl1pPr>
              <a:defRPr/>
            </a:lvl1pPr>
          </a:lstStyle>
          <a:p>
            <a:pPr>
              <a:defRPr/>
            </a:pPr>
            <a:endParaRPr lang="en-US"/>
          </a:p>
        </p:txBody>
      </p:sp>
      <p:sp>
        <p:nvSpPr>
          <p:cNvPr id="5" name="Rectangle 5"/>
          <p:cNvSpPr>
            <a:spLocks noGrp="1" noChangeArrowheads="1"/>
          </p:cNvSpPr>
          <p:nvPr>
            <p:ph type="ftr" sz="quarter" idx="11"/>
          </p:nvPr>
        </p:nvSpPr>
        <p:spPr/>
        <p:txBody>
          <a:bodyPr/>
          <a:lstStyle>
            <a:defPPr>
              <a:defRPr kern="1200" smtId="4294967295"/>
            </a:defPPr>
            <a:lvl1pPr>
              <a:defRPr/>
            </a:lvl1pPr>
          </a:lstStyle>
          <a:p>
            <a:pPr>
              <a:defRPr/>
            </a:pPr>
            <a:endParaRPr lang="en-US"/>
          </a:p>
        </p:txBody>
      </p:sp>
      <p:sp>
        <p:nvSpPr>
          <p:cNvPr id="6" name="Rectangle 6"/>
          <p:cNvSpPr>
            <a:spLocks noGrp="1" noChangeArrowheads="1"/>
          </p:cNvSpPr>
          <p:nvPr>
            <p:ph type="sldNum" sz="quarter" idx="12"/>
          </p:nvPr>
        </p:nvSpPr>
        <p:spPr/>
        <p:txBody>
          <a:bodyPr/>
          <a:lstStyle>
            <a:defPPr>
              <a:defRPr kern="1200" smtId="4294967295"/>
            </a:defPPr>
            <a:lvl1pPr>
              <a:defRPr/>
            </a:lvl1pPr>
          </a:lstStyle>
          <a:p>
            <a:pPr>
              <a:defRPr/>
            </a:pPr>
            <a:fld id="{D8650354-6837-43DB-843B-C6021BD2EF37}" type="slidenum">
              <a:rPr lang="en-US"/>
              <a:pPr>
                <a:defRPr/>
              </a:pPr>
              <a:t>‹#›</a:t>
            </a:fld>
            <a:endParaRPr lang="en-US"/>
          </a:p>
        </p:txBody>
      </p:sp>
    </p:spTree>
    <p:extLst>
      <p:ext uri="{BB962C8B-B14F-4D97-AF65-F5344CB8AC3E}">
        <p14:creationId xmlns:p14="http://schemas.microsoft.com/office/powerpoint/2010/main" val="2568638210"/>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kern="1200" smtId="4294967295"/>
            </a:defPPr>
          </a:lstStyle>
          <a:p>
            <a:r>
              <a:rPr lang="en-US"/>
              <a:t>Click to edit Master title style</a:t>
            </a:r>
          </a:p>
        </p:txBody>
      </p:sp>
      <p:sp>
        <p:nvSpPr>
          <p:cNvPr id="3" name="Content Placeholder 2"/>
          <p:cNvSpPr>
            <a:spLocks noGrp="1"/>
          </p:cNvSpPr>
          <p:nvPr>
            <p:ph sz="half" idx="1"/>
          </p:nvPr>
        </p:nvSpPr>
        <p:spPr>
          <a:xfrm>
            <a:off x="3293534" y="9509126"/>
            <a:ext cx="18584332" cy="19751675"/>
          </a:xfrm>
        </p:spPr>
        <p:txBody>
          <a:bodyPr/>
          <a:lstStyle>
            <a:defPPr>
              <a:defRPr kern="1200" smtId="4294967295"/>
            </a:defPPr>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22013334" y="9509126"/>
            <a:ext cx="18584332" cy="19751675"/>
          </a:xfrm>
        </p:spPr>
        <p:txBody>
          <a:bodyPr/>
          <a:lstStyle>
            <a:defPPr>
              <a:defRPr kern="1200" smtId="4294967295"/>
            </a:defPPr>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p:txBody>
          <a:bodyPr/>
          <a:lstStyle>
            <a:defPPr>
              <a:defRPr kern="1200" smtId="4294967295"/>
            </a:defPPr>
            <a:lvl1pPr>
              <a:defRPr/>
            </a:lvl1pPr>
          </a:lstStyle>
          <a:p>
            <a:pPr>
              <a:defRPr/>
            </a:pPr>
            <a:endParaRPr lang="en-US"/>
          </a:p>
        </p:txBody>
      </p:sp>
      <p:sp>
        <p:nvSpPr>
          <p:cNvPr id="6" name="Rectangle 5"/>
          <p:cNvSpPr>
            <a:spLocks noGrp="1" noChangeArrowheads="1"/>
          </p:cNvSpPr>
          <p:nvPr>
            <p:ph type="ftr" sz="quarter" idx="11"/>
          </p:nvPr>
        </p:nvSpPr>
        <p:spPr/>
        <p:txBody>
          <a:bodyPr/>
          <a:lstStyle>
            <a:defPPr>
              <a:defRPr kern="1200" smtId="4294967295"/>
            </a:defPPr>
            <a:lvl1pPr>
              <a:defRPr/>
            </a:lvl1pPr>
          </a:lstStyle>
          <a:p>
            <a:pPr>
              <a:defRPr/>
            </a:pPr>
            <a:endParaRPr lang="en-US"/>
          </a:p>
        </p:txBody>
      </p:sp>
      <p:sp>
        <p:nvSpPr>
          <p:cNvPr id="7" name="Rectangle 6"/>
          <p:cNvSpPr>
            <a:spLocks noGrp="1" noChangeArrowheads="1"/>
          </p:cNvSpPr>
          <p:nvPr>
            <p:ph type="sldNum" sz="quarter" idx="12"/>
          </p:nvPr>
        </p:nvSpPr>
        <p:spPr/>
        <p:txBody>
          <a:bodyPr/>
          <a:lstStyle>
            <a:defPPr>
              <a:defRPr kern="1200" smtId="4294967295"/>
            </a:defPPr>
            <a:lvl1pPr>
              <a:defRPr/>
            </a:lvl1pPr>
          </a:lstStyle>
          <a:p>
            <a:pPr>
              <a:defRPr/>
            </a:pPr>
            <a:fld id="{4296FF25-ADB1-4315-9622-9852994CD1E5}" type="slidenum">
              <a:rPr lang="en-US"/>
              <a:pPr>
                <a:defRPr/>
              </a:pPr>
              <a:t>‹#›</a:t>
            </a:fld>
            <a:endParaRPr lang="en-US"/>
          </a:p>
        </p:txBody>
      </p:sp>
    </p:spTree>
    <p:extLst>
      <p:ext uri="{BB962C8B-B14F-4D97-AF65-F5344CB8AC3E}">
        <p14:creationId xmlns:p14="http://schemas.microsoft.com/office/powerpoint/2010/main" val="2618309162"/>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194279" y="1317625"/>
            <a:ext cx="39502643" cy="5486400"/>
          </a:xfrm>
        </p:spPr>
        <p:txBody>
          <a:bodyPr/>
          <a:lstStyle>
            <a:defPPr>
              <a:defRPr kern="1200" smtId="4294967295"/>
            </a:defPPr>
            <a:lvl1pPr>
              <a:defRPr/>
            </a:lvl1pPr>
          </a:lstStyle>
          <a:p>
            <a:r>
              <a:rPr lang="en-US"/>
              <a:t>Click to edit Master title style</a:t>
            </a:r>
          </a:p>
        </p:txBody>
      </p:sp>
      <p:sp>
        <p:nvSpPr>
          <p:cNvPr id="3" name="Text Placeholder 2"/>
          <p:cNvSpPr>
            <a:spLocks noGrp="1"/>
          </p:cNvSpPr>
          <p:nvPr>
            <p:ph type="body" idx="1"/>
          </p:nvPr>
        </p:nvSpPr>
        <p:spPr>
          <a:xfrm>
            <a:off x="2194278" y="7369176"/>
            <a:ext cx="19392900" cy="3070225"/>
          </a:xfrm>
        </p:spPr>
        <p:txBody>
          <a:bodyPr anchor="b"/>
          <a:lstStyle>
            <a:defPPr>
              <a:defRPr kern="1200" smtId="4294967295"/>
            </a:defPPr>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194278" y="10439400"/>
            <a:ext cx="19392900" cy="18965862"/>
          </a:xfrm>
        </p:spPr>
        <p:txBody>
          <a:bodyPr/>
          <a:lstStyle>
            <a:defPPr>
              <a:defRPr kern="1200" smtId="4294967295"/>
            </a:defPPr>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22295555" y="7369176"/>
            <a:ext cx="19401368" cy="3070225"/>
          </a:xfrm>
        </p:spPr>
        <p:txBody>
          <a:bodyPr anchor="b"/>
          <a:lstStyle>
            <a:defPPr>
              <a:defRPr kern="1200" smtId="4294967295"/>
            </a:defPPr>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22295555" y="10439400"/>
            <a:ext cx="19401368" cy="18965862"/>
          </a:xfrm>
        </p:spPr>
        <p:txBody>
          <a:bodyPr/>
          <a:lstStyle>
            <a:defPPr>
              <a:defRPr kern="1200" smtId="4294967295"/>
            </a:defPPr>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p:txBody>
          <a:bodyPr/>
          <a:lstStyle>
            <a:defPPr>
              <a:defRPr kern="1200" smtId="4294967295"/>
            </a:defPPr>
            <a:lvl1pPr>
              <a:defRPr/>
            </a:lvl1pPr>
          </a:lstStyle>
          <a:p>
            <a:pPr>
              <a:defRPr/>
            </a:pPr>
            <a:endParaRPr lang="en-US"/>
          </a:p>
        </p:txBody>
      </p:sp>
      <p:sp>
        <p:nvSpPr>
          <p:cNvPr id="8" name="Rectangle 5"/>
          <p:cNvSpPr>
            <a:spLocks noGrp="1" noChangeArrowheads="1"/>
          </p:cNvSpPr>
          <p:nvPr>
            <p:ph type="ftr" sz="quarter" idx="11"/>
          </p:nvPr>
        </p:nvSpPr>
        <p:spPr/>
        <p:txBody>
          <a:bodyPr/>
          <a:lstStyle>
            <a:defPPr>
              <a:defRPr kern="1200" smtId="4294967295"/>
            </a:defPPr>
            <a:lvl1pPr>
              <a:defRPr/>
            </a:lvl1pPr>
          </a:lstStyle>
          <a:p>
            <a:pPr>
              <a:defRPr/>
            </a:pPr>
            <a:endParaRPr lang="en-US"/>
          </a:p>
        </p:txBody>
      </p:sp>
      <p:sp>
        <p:nvSpPr>
          <p:cNvPr id="9" name="Rectangle 6"/>
          <p:cNvSpPr>
            <a:spLocks noGrp="1" noChangeArrowheads="1"/>
          </p:cNvSpPr>
          <p:nvPr>
            <p:ph type="sldNum" sz="quarter" idx="12"/>
          </p:nvPr>
        </p:nvSpPr>
        <p:spPr/>
        <p:txBody>
          <a:bodyPr/>
          <a:lstStyle>
            <a:defPPr>
              <a:defRPr kern="1200" smtId="4294967295"/>
            </a:defPPr>
            <a:lvl1pPr>
              <a:defRPr/>
            </a:lvl1pPr>
          </a:lstStyle>
          <a:p>
            <a:pPr>
              <a:defRPr/>
            </a:pPr>
            <a:fld id="{72EF82B1-171C-4CAC-B9C4-22062286C8C4}" type="slidenum">
              <a:rPr lang="en-US"/>
              <a:pPr>
                <a:defRPr/>
              </a:pPr>
              <a:t>‹#›</a:t>
            </a:fld>
            <a:endParaRPr lang="en-US"/>
          </a:p>
        </p:txBody>
      </p:sp>
    </p:spTree>
    <p:extLst>
      <p:ext uri="{BB962C8B-B14F-4D97-AF65-F5344CB8AC3E}">
        <p14:creationId xmlns:p14="http://schemas.microsoft.com/office/powerpoint/2010/main" val="3601223922"/>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kern="1200" smtId="4294967295"/>
            </a:defPPr>
          </a:lstStyle>
          <a:p>
            <a:r>
              <a:rPr lang="en-US"/>
              <a:t>Click to edit Master title style</a:t>
            </a:r>
          </a:p>
        </p:txBody>
      </p:sp>
      <p:sp>
        <p:nvSpPr>
          <p:cNvPr id="3" name="Rectangle 4"/>
          <p:cNvSpPr>
            <a:spLocks noGrp="1" noChangeArrowheads="1"/>
          </p:cNvSpPr>
          <p:nvPr>
            <p:ph type="dt" sz="half" idx="10"/>
          </p:nvPr>
        </p:nvSpPr>
        <p:spPr/>
        <p:txBody>
          <a:bodyPr/>
          <a:lstStyle>
            <a:defPPr>
              <a:defRPr kern="1200" smtId="4294967295"/>
            </a:defPPr>
            <a:lvl1pPr>
              <a:defRPr/>
            </a:lvl1pPr>
          </a:lstStyle>
          <a:p>
            <a:pPr>
              <a:defRPr/>
            </a:pPr>
            <a:endParaRPr lang="en-US"/>
          </a:p>
        </p:txBody>
      </p:sp>
      <p:sp>
        <p:nvSpPr>
          <p:cNvPr id="4" name="Rectangle 5"/>
          <p:cNvSpPr>
            <a:spLocks noGrp="1" noChangeArrowheads="1"/>
          </p:cNvSpPr>
          <p:nvPr>
            <p:ph type="ftr" sz="quarter" idx="11"/>
          </p:nvPr>
        </p:nvSpPr>
        <p:spPr/>
        <p:txBody>
          <a:bodyPr/>
          <a:lstStyle>
            <a:defPPr>
              <a:defRPr kern="1200" smtId="4294967295"/>
            </a:defPPr>
            <a:lvl1pPr>
              <a:defRPr/>
            </a:lvl1pPr>
          </a:lstStyle>
          <a:p>
            <a:pPr>
              <a:defRPr/>
            </a:pPr>
            <a:endParaRPr lang="en-US"/>
          </a:p>
        </p:txBody>
      </p:sp>
      <p:sp>
        <p:nvSpPr>
          <p:cNvPr id="5" name="Rectangle 6"/>
          <p:cNvSpPr>
            <a:spLocks noGrp="1" noChangeArrowheads="1"/>
          </p:cNvSpPr>
          <p:nvPr>
            <p:ph type="sldNum" sz="quarter" idx="12"/>
          </p:nvPr>
        </p:nvSpPr>
        <p:spPr/>
        <p:txBody>
          <a:bodyPr/>
          <a:lstStyle>
            <a:defPPr>
              <a:defRPr kern="1200" smtId="4294967295"/>
            </a:defPPr>
            <a:lvl1pPr>
              <a:defRPr/>
            </a:lvl1pPr>
          </a:lstStyle>
          <a:p>
            <a:pPr>
              <a:defRPr/>
            </a:pPr>
            <a:fld id="{678F620B-8934-45A0-BE2C-EF6C76032C45}" type="slidenum">
              <a:rPr lang="en-US"/>
              <a:pPr>
                <a:defRPr/>
              </a:pPr>
              <a:t>‹#›</a:t>
            </a:fld>
            <a:endParaRPr lang="en-US"/>
          </a:p>
        </p:txBody>
      </p:sp>
    </p:spTree>
    <p:extLst>
      <p:ext uri="{BB962C8B-B14F-4D97-AF65-F5344CB8AC3E}">
        <p14:creationId xmlns:p14="http://schemas.microsoft.com/office/powerpoint/2010/main" val="3529386339"/>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defPPr>
              <a:defRPr kern="1200" smtId="4294967295"/>
            </a:defPPr>
            <a:lvl1pPr>
              <a:defRPr/>
            </a:lvl1pPr>
          </a:lstStyle>
          <a:p>
            <a:pPr>
              <a:defRPr/>
            </a:pPr>
            <a:endParaRPr lang="en-US"/>
          </a:p>
        </p:txBody>
      </p:sp>
      <p:sp>
        <p:nvSpPr>
          <p:cNvPr id="3" name="Rectangle 5"/>
          <p:cNvSpPr>
            <a:spLocks noGrp="1" noChangeArrowheads="1"/>
          </p:cNvSpPr>
          <p:nvPr>
            <p:ph type="ftr" sz="quarter" idx="11"/>
          </p:nvPr>
        </p:nvSpPr>
        <p:spPr/>
        <p:txBody>
          <a:bodyPr/>
          <a:lstStyle>
            <a:defPPr>
              <a:defRPr kern="1200" smtId="4294967295"/>
            </a:defPPr>
            <a:lvl1pPr>
              <a:defRPr/>
            </a:lvl1pPr>
          </a:lstStyle>
          <a:p>
            <a:pPr>
              <a:defRPr/>
            </a:pPr>
            <a:endParaRPr lang="en-US"/>
          </a:p>
        </p:txBody>
      </p:sp>
      <p:sp>
        <p:nvSpPr>
          <p:cNvPr id="4" name="Rectangle 6"/>
          <p:cNvSpPr>
            <a:spLocks noGrp="1" noChangeArrowheads="1"/>
          </p:cNvSpPr>
          <p:nvPr>
            <p:ph type="sldNum" sz="quarter" idx="12"/>
          </p:nvPr>
        </p:nvSpPr>
        <p:spPr/>
        <p:txBody>
          <a:bodyPr/>
          <a:lstStyle>
            <a:defPPr>
              <a:defRPr kern="1200" smtId="4294967295"/>
            </a:defPPr>
            <a:lvl1pPr>
              <a:defRPr/>
            </a:lvl1pPr>
          </a:lstStyle>
          <a:p>
            <a:pPr>
              <a:defRPr/>
            </a:pPr>
            <a:fld id="{A3ECE3F5-A3DD-46D3-8112-19EE7FD1DDFA}" type="slidenum">
              <a:rPr lang="en-US"/>
              <a:pPr>
                <a:defRPr/>
              </a:pPr>
              <a:t>‹#›</a:t>
            </a:fld>
            <a:endParaRPr lang="en-US"/>
          </a:p>
        </p:txBody>
      </p:sp>
    </p:spTree>
    <p:extLst>
      <p:ext uri="{BB962C8B-B14F-4D97-AF65-F5344CB8AC3E}">
        <p14:creationId xmlns:p14="http://schemas.microsoft.com/office/powerpoint/2010/main" val="2337425270"/>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94278" y="1311275"/>
            <a:ext cx="14439900" cy="5576888"/>
          </a:xfrm>
        </p:spPr>
        <p:txBody>
          <a:bodyPr anchor="b"/>
          <a:lstStyle>
            <a:defPPr>
              <a:defRPr kern="1200" smtId="4294967295"/>
            </a:defPPr>
            <a:lvl1pPr algn="l">
              <a:defRPr sz="2000" b="1"/>
            </a:lvl1pPr>
          </a:lstStyle>
          <a:p>
            <a:r>
              <a:rPr lang="en-US"/>
              <a:t>Click to edit Master title style</a:t>
            </a:r>
          </a:p>
        </p:txBody>
      </p:sp>
      <p:sp>
        <p:nvSpPr>
          <p:cNvPr id="3" name="Content Placeholder 2"/>
          <p:cNvSpPr>
            <a:spLocks noGrp="1"/>
          </p:cNvSpPr>
          <p:nvPr>
            <p:ph idx="1"/>
          </p:nvPr>
        </p:nvSpPr>
        <p:spPr>
          <a:xfrm>
            <a:off x="17160523" y="1311275"/>
            <a:ext cx="24536400" cy="28093988"/>
          </a:xfrm>
        </p:spPr>
        <p:txBody>
          <a:bodyPr/>
          <a:lstStyle>
            <a:defPPr>
              <a:defRPr kern="1200" smtId="4294967295"/>
            </a:defPPr>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2194278" y="6888163"/>
            <a:ext cx="14439900" cy="22517100"/>
          </a:xfrm>
        </p:spPr>
        <p:txBody>
          <a:bodyPr/>
          <a:lstStyle>
            <a:defPPr>
              <a:defRPr kern="1200" smtId="4294967295"/>
            </a:defPPr>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p:txBody>
          <a:bodyPr/>
          <a:lstStyle>
            <a:defPPr>
              <a:defRPr kern="1200" smtId="4294967295"/>
            </a:defPPr>
            <a:lvl1pPr>
              <a:defRPr/>
            </a:lvl1pPr>
          </a:lstStyle>
          <a:p>
            <a:pPr>
              <a:defRPr/>
            </a:pPr>
            <a:endParaRPr lang="en-US"/>
          </a:p>
        </p:txBody>
      </p:sp>
      <p:sp>
        <p:nvSpPr>
          <p:cNvPr id="6" name="Rectangle 5"/>
          <p:cNvSpPr>
            <a:spLocks noGrp="1" noChangeArrowheads="1"/>
          </p:cNvSpPr>
          <p:nvPr>
            <p:ph type="ftr" sz="quarter" idx="11"/>
          </p:nvPr>
        </p:nvSpPr>
        <p:spPr/>
        <p:txBody>
          <a:bodyPr/>
          <a:lstStyle>
            <a:defPPr>
              <a:defRPr kern="1200" smtId="4294967295"/>
            </a:defPPr>
            <a:lvl1pPr>
              <a:defRPr/>
            </a:lvl1pPr>
          </a:lstStyle>
          <a:p>
            <a:pPr>
              <a:defRPr/>
            </a:pPr>
            <a:endParaRPr lang="en-US"/>
          </a:p>
        </p:txBody>
      </p:sp>
      <p:sp>
        <p:nvSpPr>
          <p:cNvPr id="7" name="Rectangle 6"/>
          <p:cNvSpPr>
            <a:spLocks noGrp="1" noChangeArrowheads="1"/>
          </p:cNvSpPr>
          <p:nvPr>
            <p:ph type="sldNum" sz="quarter" idx="12"/>
          </p:nvPr>
        </p:nvSpPr>
        <p:spPr/>
        <p:txBody>
          <a:bodyPr/>
          <a:lstStyle>
            <a:defPPr>
              <a:defRPr kern="1200" smtId="4294967295"/>
            </a:defPPr>
            <a:lvl1pPr>
              <a:defRPr/>
            </a:lvl1pPr>
          </a:lstStyle>
          <a:p>
            <a:pPr>
              <a:defRPr/>
            </a:pPr>
            <a:fld id="{96691E56-DA67-4BF5-BA67-706F30B37046}" type="slidenum">
              <a:rPr lang="en-US"/>
              <a:pPr>
                <a:defRPr/>
              </a:pPr>
              <a:t>‹#›</a:t>
            </a:fld>
            <a:endParaRPr lang="en-US"/>
          </a:p>
        </p:txBody>
      </p:sp>
    </p:spTree>
    <p:extLst>
      <p:ext uri="{BB962C8B-B14F-4D97-AF65-F5344CB8AC3E}">
        <p14:creationId xmlns:p14="http://schemas.microsoft.com/office/powerpoint/2010/main" val="3982895616"/>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03545" y="23042564"/>
            <a:ext cx="26334157" cy="2720975"/>
          </a:xfrm>
        </p:spPr>
        <p:txBody>
          <a:bodyPr anchor="b"/>
          <a:lstStyle>
            <a:defPPr>
              <a:defRPr kern="1200" smtId="4294967295"/>
            </a:defPPr>
            <a:lvl1pPr algn="l">
              <a:defRPr sz="2000" b="1"/>
            </a:lvl1pPr>
          </a:lstStyle>
          <a:p>
            <a:r>
              <a:rPr lang="en-US"/>
              <a:t>Click to edit Master title style</a:t>
            </a:r>
          </a:p>
        </p:txBody>
      </p:sp>
      <p:sp>
        <p:nvSpPr>
          <p:cNvPr id="3" name="Picture Placeholder 2"/>
          <p:cNvSpPr>
            <a:spLocks noGrp="1"/>
          </p:cNvSpPr>
          <p:nvPr>
            <p:ph type="pic" idx="1"/>
          </p:nvPr>
        </p:nvSpPr>
        <p:spPr>
          <a:xfrm>
            <a:off x="8603545" y="2941638"/>
            <a:ext cx="26334157" cy="19750088"/>
          </a:xfrm>
        </p:spPr>
        <p:txBody>
          <a:bodyPr/>
          <a:lstStyle>
            <a:defPPr>
              <a:defRPr kern="1200" smtId="4294967295"/>
            </a:defPPr>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8603545" y="25763539"/>
            <a:ext cx="26334157" cy="3862387"/>
          </a:xfrm>
        </p:spPr>
        <p:txBody>
          <a:bodyPr/>
          <a:lstStyle>
            <a:defPPr>
              <a:defRPr kern="1200" smtId="4294967295"/>
            </a:defPPr>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p:txBody>
          <a:bodyPr/>
          <a:lstStyle>
            <a:defPPr>
              <a:defRPr kern="1200" smtId="4294967295"/>
            </a:defPPr>
            <a:lvl1pPr>
              <a:defRPr/>
            </a:lvl1pPr>
          </a:lstStyle>
          <a:p>
            <a:pPr>
              <a:defRPr/>
            </a:pPr>
            <a:endParaRPr lang="en-US"/>
          </a:p>
        </p:txBody>
      </p:sp>
      <p:sp>
        <p:nvSpPr>
          <p:cNvPr id="6" name="Rectangle 5"/>
          <p:cNvSpPr>
            <a:spLocks noGrp="1" noChangeArrowheads="1"/>
          </p:cNvSpPr>
          <p:nvPr>
            <p:ph type="ftr" sz="quarter" idx="11"/>
          </p:nvPr>
        </p:nvSpPr>
        <p:spPr/>
        <p:txBody>
          <a:bodyPr/>
          <a:lstStyle>
            <a:defPPr>
              <a:defRPr kern="1200" smtId="4294967295"/>
            </a:defPPr>
            <a:lvl1pPr>
              <a:defRPr/>
            </a:lvl1pPr>
          </a:lstStyle>
          <a:p>
            <a:pPr>
              <a:defRPr/>
            </a:pPr>
            <a:endParaRPr lang="en-US"/>
          </a:p>
        </p:txBody>
      </p:sp>
      <p:sp>
        <p:nvSpPr>
          <p:cNvPr id="7" name="Rectangle 6"/>
          <p:cNvSpPr>
            <a:spLocks noGrp="1" noChangeArrowheads="1"/>
          </p:cNvSpPr>
          <p:nvPr>
            <p:ph type="sldNum" sz="quarter" idx="12"/>
          </p:nvPr>
        </p:nvSpPr>
        <p:spPr/>
        <p:txBody>
          <a:bodyPr/>
          <a:lstStyle>
            <a:defPPr>
              <a:defRPr kern="1200" smtId="4294967295"/>
            </a:defPPr>
            <a:lvl1pPr>
              <a:defRPr/>
            </a:lvl1pPr>
          </a:lstStyle>
          <a:p>
            <a:pPr>
              <a:defRPr/>
            </a:pPr>
            <a:fld id="{87F51DAE-E528-43E1-8BE0-91521416EFB0}" type="slidenum">
              <a:rPr lang="en-US"/>
              <a:pPr>
                <a:defRPr/>
              </a:pPr>
              <a:t>‹#›</a:t>
            </a:fld>
            <a:endParaRPr lang="en-US"/>
          </a:p>
        </p:txBody>
      </p:sp>
    </p:spTree>
    <p:extLst>
      <p:ext uri="{BB962C8B-B14F-4D97-AF65-F5344CB8AC3E}">
        <p14:creationId xmlns:p14="http://schemas.microsoft.com/office/powerpoint/2010/main" val="2154294852"/>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FF"/>
            </a:gs>
            <a:gs pos="100000">
              <a:srgbClr val="0094B3"/>
            </a:gs>
          </a:gsLst>
          <a:lin ang="5400000" scaled="1"/>
        </a:gra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294063" y="2925763"/>
            <a:ext cx="37303075" cy="5486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26714" tIns="213357" rIns="426714" bIns="213357" anchor="ctr" anchorCtr="0" compatLnSpc="1">
            <a:prstTxWarp prst="textNoShape">
              <a:avLst/>
            </a:prstTxWarp>
          </a:bodyPr>
          <a:lstStyle>
            <a:defPPr>
              <a:defRPr kern="1200" smtId="4294967295"/>
            </a:defPPr>
          </a:lstStyle>
          <a:p>
            <a:pPr lvl="0"/>
            <a:r>
              <a:rPr lang="en-US"/>
              <a:t>Click to edit Master title style</a:t>
            </a:r>
          </a:p>
        </p:txBody>
      </p:sp>
      <p:sp>
        <p:nvSpPr>
          <p:cNvPr id="1027" name="Rectangle 3"/>
          <p:cNvSpPr>
            <a:spLocks noGrp="1" noChangeArrowheads="1"/>
          </p:cNvSpPr>
          <p:nvPr>
            <p:ph type="body" idx="1"/>
          </p:nvPr>
        </p:nvSpPr>
        <p:spPr bwMode="auto">
          <a:xfrm>
            <a:off x="3294063" y="9509125"/>
            <a:ext cx="37303075" cy="19751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26714" tIns="213357" rIns="426714" bIns="213357" anchor="t" anchorCtr="0" compatLnSpc="1">
            <a:prstTxWarp prst="textNoShape">
              <a:avLst/>
            </a:prstTxWarp>
          </a:bodyPr>
          <a:lstStyle>
            <a:defPPr>
              <a:defRPr kern="1200" smtId="4294967295"/>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3294063" y="29992638"/>
            <a:ext cx="9144000" cy="2193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26714" tIns="213357" rIns="426714" bIns="213357" anchor="t" anchorCtr="0" compatLnSpc="1">
            <a:prstTxWarp prst="textNoShape">
              <a:avLst/>
            </a:prstTxWarp>
          </a:bodyPr>
          <a:lstStyle>
            <a:defPPr>
              <a:defRPr kern="1200" smtId="4294967295"/>
            </a:defPPr>
            <a:lvl1pPr defTabSz="4267200">
              <a:defRPr sz="6500"/>
            </a:lvl1pPr>
          </a:lstStyle>
          <a:p>
            <a:pPr>
              <a:defRPr/>
            </a:pPr>
            <a:endParaRPr lang="en-US"/>
          </a:p>
        </p:txBody>
      </p:sp>
      <p:sp>
        <p:nvSpPr>
          <p:cNvPr id="1029" name="Rectangle 5"/>
          <p:cNvSpPr>
            <a:spLocks noGrp="1" noChangeArrowheads="1"/>
          </p:cNvSpPr>
          <p:nvPr>
            <p:ph type="ftr" sz="quarter" idx="3"/>
          </p:nvPr>
        </p:nvSpPr>
        <p:spPr bwMode="auto">
          <a:xfrm>
            <a:off x="14993938" y="29992638"/>
            <a:ext cx="13903325" cy="2193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26714" tIns="213357" rIns="426714" bIns="213357" anchor="t" anchorCtr="0" compatLnSpc="1">
            <a:prstTxWarp prst="textNoShape">
              <a:avLst/>
            </a:prstTxWarp>
          </a:bodyPr>
          <a:lstStyle>
            <a:defPPr>
              <a:defRPr kern="1200" smtId="4294967295"/>
            </a:defPPr>
            <a:lvl1pPr algn="ctr" defTabSz="4267200">
              <a:defRPr sz="6500"/>
            </a:lvl1pPr>
          </a:lstStyle>
          <a:p>
            <a:pPr>
              <a:defRPr/>
            </a:pPr>
            <a:endParaRPr lang="en-US"/>
          </a:p>
        </p:txBody>
      </p:sp>
      <p:sp>
        <p:nvSpPr>
          <p:cNvPr id="1030" name="Rectangle 6"/>
          <p:cNvSpPr>
            <a:spLocks noGrp="1" noChangeArrowheads="1"/>
          </p:cNvSpPr>
          <p:nvPr>
            <p:ph type="sldNum" sz="quarter" idx="4"/>
          </p:nvPr>
        </p:nvSpPr>
        <p:spPr bwMode="auto">
          <a:xfrm>
            <a:off x="31453138" y="29992638"/>
            <a:ext cx="9144000" cy="2193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26714" tIns="213357" rIns="426714" bIns="213357" anchor="t" anchorCtr="0" compatLnSpc="1">
            <a:prstTxWarp prst="textNoShape">
              <a:avLst/>
            </a:prstTxWarp>
          </a:bodyPr>
          <a:lstStyle>
            <a:defPPr>
              <a:defRPr kern="1200" smtId="4294967295"/>
            </a:defPPr>
            <a:lvl1pPr algn="r" defTabSz="4267200">
              <a:defRPr sz="6500"/>
            </a:lvl1pPr>
          </a:lstStyle>
          <a:p>
            <a:pPr>
              <a:defRPr/>
            </a:pPr>
            <a:fld id="{469A0CB4-D18D-4AEF-B324-9EDF067D136D}" type="slidenum">
              <a:rPr lang="en-US"/>
              <a:pPr>
                <a:defRPr/>
              </a:pPr>
              <a:t>‹#›</a:t>
            </a:fld>
            <a:endParaRPr lang="en-US"/>
          </a:p>
        </p:txBody>
      </p:sp>
      <p:pic>
        <p:nvPicPr>
          <p:cNvPr id="1031" name="New picture"/>
          <p:cNvPicPr/>
          <p:nvPr/>
        </p:nvPicPr>
        <p:blipFill>
          <a:blip r:embed="rId13"/>
          <a:stretch>
            <a:fillRect/>
          </a:stretch>
        </p:blipFill>
        <p:spPr>
          <a:xfrm rot="16200000">
            <a:off x="-11506200" y="16459200"/>
            <a:ext cx="14274800" cy="4368800"/>
          </a:xfrm>
          <a:prstGeom prst="rect">
            <a:avLst/>
          </a:prstGeom>
        </p:spPr>
      </p:pic>
      <p:pic>
        <p:nvPicPr>
          <p:cNvPr id="1032" name="New picture"/>
          <p:cNvPicPr/>
          <p:nvPr/>
        </p:nvPicPr>
        <p:blipFill>
          <a:blip r:embed="rId13"/>
          <a:stretch>
            <a:fillRect/>
          </a:stretch>
        </p:blipFill>
        <p:spPr>
          <a:xfrm rot="5400000">
            <a:off x="41122600" y="16459200"/>
            <a:ext cx="14274800" cy="4368800"/>
          </a:xfrm>
          <a:prstGeom prst="rect">
            <a:avLst/>
          </a:prstGeom>
        </p:spPr>
      </p:pic>
      <p:pic>
        <p:nvPicPr>
          <p:cNvPr id="1033" name="New picture"/>
          <p:cNvPicPr/>
          <p:nvPr/>
        </p:nvPicPr>
        <p:blipFill>
          <a:blip r:embed="rId14"/>
          <a:stretch>
            <a:fillRect/>
          </a:stretch>
        </p:blipFill>
        <p:spPr>
          <a:xfrm>
            <a:off x="6959600" y="33426400"/>
            <a:ext cx="29972000" cy="1549400"/>
          </a:xfrm>
          <a:prstGeom prst="rect">
            <a:avLst/>
          </a:prstGeom>
        </p:spPr>
      </p:pic>
      <p:sp>
        <p:nvSpPr>
          <p:cNvPr id="1034" name="New shape"/>
          <p:cNvSpPr/>
          <p:nvPr/>
        </p:nvSpPr>
        <p:spPr>
          <a:xfrm>
            <a:off x="6959600" y="33997900"/>
            <a:ext cx="21945600" cy="127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sz="4880">
                <a:solidFill>
                  <a:srgbClr val="808080"/>
                </a:solidFill>
              </a:rPr>
              <a:t>Template ID: persuadingsapphire  Size: 48x36</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txStyles>
    <p:titleStyle>
      <a:defPPr>
        <a:defRPr kern="1200" smtId="4294967295"/>
      </a:defPPr>
      <a:lvl1pPr algn="ctr" defTabSz="4267200" rtl="0" eaLnBrk="0" fontAlgn="base" hangingPunct="0">
        <a:spcBef>
          <a:spcPct val="0"/>
        </a:spcBef>
        <a:spcAft>
          <a:spcPct val="0"/>
        </a:spcAft>
        <a:defRPr sz="20500">
          <a:solidFill>
            <a:schemeClr val="tx2"/>
          </a:solidFill>
          <a:latin typeface="+mj-lt"/>
          <a:ea typeface="+mj-ea"/>
          <a:cs typeface="+mj-cs"/>
        </a:defRPr>
      </a:lvl1pPr>
      <a:lvl2pPr algn="ctr" defTabSz="4267200" rtl="0" eaLnBrk="0" fontAlgn="base" hangingPunct="0">
        <a:spcBef>
          <a:spcPct val="0"/>
        </a:spcBef>
        <a:spcAft>
          <a:spcPct val="0"/>
        </a:spcAft>
        <a:defRPr sz="20500">
          <a:solidFill>
            <a:schemeClr val="tx2"/>
          </a:solidFill>
          <a:latin typeface="Times New Roman" pitchFamily="18" charset="0"/>
        </a:defRPr>
      </a:lvl2pPr>
      <a:lvl3pPr algn="ctr" defTabSz="4267200" rtl="0" eaLnBrk="0" fontAlgn="base" hangingPunct="0">
        <a:spcBef>
          <a:spcPct val="0"/>
        </a:spcBef>
        <a:spcAft>
          <a:spcPct val="0"/>
        </a:spcAft>
        <a:defRPr sz="20500">
          <a:solidFill>
            <a:schemeClr val="tx2"/>
          </a:solidFill>
          <a:latin typeface="Times New Roman" pitchFamily="18" charset="0"/>
        </a:defRPr>
      </a:lvl3pPr>
      <a:lvl4pPr algn="ctr" defTabSz="4267200" rtl="0" eaLnBrk="0" fontAlgn="base" hangingPunct="0">
        <a:spcBef>
          <a:spcPct val="0"/>
        </a:spcBef>
        <a:spcAft>
          <a:spcPct val="0"/>
        </a:spcAft>
        <a:defRPr sz="20500">
          <a:solidFill>
            <a:schemeClr val="tx2"/>
          </a:solidFill>
          <a:latin typeface="Times New Roman" pitchFamily="18" charset="0"/>
        </a:defRPr>
      </a:lvl4pPr>
      <a:lvl5pPr algn="ctr" defTabSz="4267200" rtl="0" eaLnBrk="0" fontAlgn="base" hangingPunct="0">
        <a:spcBef>
          <a:spcPct val="0"/>
        </a:spcBef>
        <a:spcAft>
          <a:spcPct val="0"/>
        </a:spcAft>
        <a:defRPr sz="20500">
          <a:solidFill>
            <a:schemeClr val="tx2"/>
          </a:solidFill>
          <a:latin typeface="Times New Roman" pitchFamily="18" charset="0"/>
        </a:defRPr>
      </a:lvl5pPr>
      <a:lvl6pPr marL="457200" algn="ctr" defTabSz="4267200" rtl="0" eaLnBrk="0" fontAlgn="base" hangingPunct="0">
        <a:spcBef>
          <a:spcPct val="0"/>
        </a:spcBef>
        <a:spcAft>
          <a:spcPct val="0"/>
        </a:spcAft>
        <a:defRPr sz="20500">
          <a:solidFill>
            <a:schemeClr val="tx2"/>
          </a:solidFill>
          <a:latin typeface="Times New Roman" pitchFamily="18" charset="0"/>
        </a:defRPr>
      </a:lvl6pPr>
      <a:lvl7pPr marL="914400" algn="ctr" defTabSz="4267200" rtl="0" eaLnBrk="0" fontAlgn="base" hangingPunct="0">
        <a:spcBef>
          <a:spcPct val="0"/>
        </a:spcBef>
        <a:spcAft>
          <a:spcPct val="0"/>
        </a:spcAft>
        <a:defRPr sz="20500">
          <a:solidFill>
            <a:schemeClr val="tx2"/>
          </a:solidFill>
          <a:latin typeface="Times New Roman" pitchFamily="18" charset="0"/>
        </a:defRPr>
      </a:lvl7pPr>
      <a:lvl8pPr marL="1371600" algn="ctr" defTabSz="4267200" rtl="0" eaLnBrk="0" fontAlgn="base" hangingPunct="0">
        <a:spcBef>
          <a:spcPct val="0"/>
        </a:spcBef>
        <a:spcAft>
          <a:spcPct val="0"/>
        </a:spcAft>
        <a:defRPr sz="20500">
          <a:solidFill>
            <a:schemeClr val="tx2"/>
          </a:solidFill>
          <a:latin typeface="Times New Roman" pitchFamily="18" charset="0"/>
        </a:defRPr>
      </a:lvl8pPr>
      <a:lvl9pPr marL="1828800" algn="ctr" defTabSz="4267200" rtl="0" eaLnBrk="0" fontAlgn="base" hangingPunct="0">
        <a:spcBef>
          <a:spcPct val="0"/>
        </a:spcBef>
        <a:spcAft>
          <a:spcPct val="0"/>
        </a:spcAft>
        <a:defRPr sz="20500">
          <a:solidFill>
            <a:schemeClr val="tx2"/>
          </a:solidFill>
          <a:latin typeface="Times New Roman" pitchFamily="18" charset="0"/>
        </a:defRPr>
      </a:lvl9pPr>
    </p:titleStyle>
    <p:bodyStyle>
      <a:defPPr>
        <a:defRPr kern="1200" smtId="4294967295"/>
      </a:defPPr>
      <a:lvl1pPr marL="1600200" indent="-1600200" algn="l" defTabSz="4267200" rtl="0" eaLnBrk="0" fontAlgn="base" hangingPunct="0">
        <a:spcBef>
          <a:spcPct val="20000"/>
        </a:spcBef>
        <a:spcAft>
          <a:spcPct val="0"/>
        </a:spcAft>
        <a:buChar char="•"/>
        <a:defRPr sz="14900">
          <a:solidFill>
            <a:schemeClr val="tx1"/>
          </a:solidFill>
          <a:latin typeface="+mn-lt"/>
          <a:ea typeface="+mn-ea"/>
          <a:cs typeface="+mn-cs"/>
        </a:defRPr>
      </a:lvl1pPr>
      <a:lvl2pPr marL="3467100" indent="-1333500" algn="l" defTabSz="4267200" rtl="0" eaLnBrk="0" fontAlgn="base" hangingPunct="0">
        <a:spcBef>
          <a:spcPct val="20000"/>
        </a:spcBef>
        <a:spcAft>
          <a:spcPct val="0"/>
        </a:spcAft>
        <a:buChar char="–"/>
        <a:defRPr sz="13100">
          <a:solidFill>
            <a:schemeClr val="tx1"/>
          </a:solidFill>
          <a:latin typeface="+mn-lt"/>
        </a:defRPr>
      </a:lvl2pPr>
      <a:lvl3pPr marL="5334000" indent="-1066800" algn="l" defTabSz="4267200" rtl="0" eaLnBrk="0" fontAlgn="base" hangingPunct="0">
        <a:spcBef>
          <a:spcPct val="20000"/>
        </a:spcBef>
        <a:spcAft>
          <a:spcPct val="0"/>
        </a:spcAft>
        <a:buChar char="•"/>
        <a:defRPr sz="11200">
          <a:solidFill>
            <a:schemeClr val="tx1"/>
          </a:solidFill>
          <a:latin typeface="+mn-lt"/>
        </a:defRPr>
      </a:lvl3pPr>
      <a:lvl4pPr marL="7467600" indent="-1066800" algn="l" defTabSz="4267200" rtl="0" eaLnBrk="0" fontAlgn="base" hangingPunct="0">
        <a:spcBef>
          <a:spcPct val="20000"/>
        </a:spcBef>
        <a:spcAft>
          <a:spcPct val="0"/>
        </a:spcAft>
        <a:buChar char="–"/>
        <a:defRPr sz="9300">
          <a:solidFill>
            <a:schemeClr val="tx1"/>
          </a:solidFill>
          <a:latin typeface="+mn-lt"/>
        </a:defRPr>
      </a:lvl4pPr>
      <a:lvl5pPr marL="9601200" indent="-1066800" algn="l" defTabSz="4267200" rtl="0" eaLnBrk="0" fontAlgn="base" hangingPunct="0">
        <a:spcBef>
          <a:spcPct val="20000"/>
        </a:spcBef>
        <a:spcAft>
          <a:spcPct val="0"/>
        </a:spcAft>
        <a:buChar char="»"/>
        <a:defRPr sz="9300">
          <a:solidFill>
            <a:schemeClr val="tx1"/>
          </a:solidFill>
          <a:latin typeface="+mn-lt"/>
        </a:defRPr>
      </a:lvl5pPr>
      <a:lvl6pPr marL="10058400" indent="-1066800" algn="l" defTabSz="4267200" rtl="0" eaLnBrk="0" fontAlgn="base" hangingPunct="0">
        <a:spcBef>
          <a:spcPct val="20000"/>
        </a:spcBef>
        <a:spcAft>
          <a:spcPct val="0"/>
        </a:spcAft>
        <a:buChar char="»"/>
        <a:defRPr sz="9300">
          <a:solidFill>
            <a:schemeClr val="tx1"/>
          </a:solidFill>
          <a:latin typeface="+mn-lt"/>
        </a:defRPr>
      </a:lvl6pPr>
      <a:lvl7pPr marL="10515600" indent="-1066800" algn="l" defTabSz="4267200" rtl="0" eaLnBrk="0" fontAlgn="base" hangingPunct="0">
        <a:spcBef>
          <a:spcPct val="20000"/>
        </a:spcBef>
        <a:spcAft>
          <a:spcPct val="0"/>
        </a:spcAft>
        <a:buChar char="»"/>
        <a:defRPr sz="9300">
          <a:solidFill>
            <a:schemeClr val="tx1"/>
          </a:solidFill>
          <a:latin typeface="+mn-lt"/>
        </a:defRPr>
      </a:lvl7pPr>
      <a:lvl8pPr marL="10972800" indent="-1066800" algn="l" defTabSz="4267200" rtl="0" eaLnBrk="0" fontAlgn="base" hangingPunct="0">
        <a:spcBef>
          <a:spcPct val="20000"/>
        </a:spcBef>
        <a:spcAft>
          <a:spcPct val="0"/>
        </a:spcAft>
        <a:buChar char="»"/>
        <a:defRPr sz="9300">
          <a:solidFill>
            <a:schemeClr val="tx1"/>
          </a:solidFill>
          <a:latin typeface="+mn-lt"/>
        </a:defRPr>
      </a:lvl8pPr>
      <a:lvl9pPr marL="11430000" indent="-1066800" algn="l" defTabSz="4267200" rtl="0" eaLnBrk="0" fontAlgn="base" hangingPunct="0">
        <a:spcBef>
          <a:spcPct val="20000"/>
        </a:spcBef>
        <a:spcAft>
          <a:spcPct val="0"/>
        </a:spcAft>
        <a:buChar char="»"/>
        <a:defRPr sz="93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2.png"/><Relationship Id="rId18" Type="http://schemas.openxmlformats.org/officeDocument/2006/relationships/image" Target="../media/image17.png"/><Relationship Id="rId26" Type="http://schemas.openxmlformats.org/officeDocument/2006/relationships/image" Target="../media/image25.png"/><Relationship Id="rId3" Type="http://schemas.openxmlformats.org/officeDocument/2006/relationships/image" Target="../media/image3.tiff"/><Relationship Id="rId21" Type="http://schemas.openxmlformats.org/officeDocument/2006/relationships/image" Target="../media/image20.png"/><Relationship Id="rId7" Type="http://schemas.openxmlformats.org/officeDocument/2006/relationships/image" Target="../media/image7.png"/><Relationship Id="rId12" Type="http://schemas.openxmlformats.org/officeDocument/2006/relationships/image" Target="../media/image11.png"/><Relationship Id="rId17" Type="http://schemas.openxmlformats.org/officeDocument/2006/relationships/image" Target="../media/image16.png"/><Relationship Id="rId25" Type="http://schemas.openxmlformats.org/officeDocument/2006/relationships/image" Target="../media/image24.png"/><Relationship Id="rId2" Type="http://schemas.openxmlformats.org/officeDocument/2006/relationships/notesSlide" Target="../notesSlides/notesSlide1.xml"/><Relationship Id="rId16" Type="http://schemas.openxmlformats.org/officeDocument/2006/relationships/image" Target="../media/image15.png"/><Relationship Id="rId20" Type="http://schemas.openxmlformats.org/officeDocument/2006/relationships/image" Target="../media/image19.png"/><Relationship Id="rId29"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6.tiff"/><Relationship Id="rId11" Type="http://schemas.openxmlformats.org/officeDocument/2006/relationships/chart" Target="../charts/chart1.xml"/><Relationship Id="rId24" Type="http://schemas.openxmlformats.org/officeDocument/2006/relationships/image" Target="../media/image23.png"/><Relationship Id="rId32" Type="http://schemas.openxmlformats.org/officeDocument/2006/relationships/image" Target="../media/image31.PNG"/><Relationship Id="rId5" Type="http://schemas.openxmlformats.org/officeDocument/2006/relationships/image" Target="../media/image5.png"/><Relationship Id="rId15" Type="http://schemas.openxmlformats.org/officeDocument/2006/relationships/image" Target="../media/image14.png"/><Relationship Id="rId23" Type="http://schemas.openxmlformats.org/officeDocument/2006/relationships/image" Target="../media/image22.png"/><Relationship Id="rId28" Type="http://schemas.openxmlformats.org/officeDocument/2006/relationships/image" Target="../media/image27.png"/><Relationship Id="rId10" Type="http://schemas.openxmlformats.org/officeDocument/2006/relationships/image" Target="../media/image10.png"/><Relationship Id="rId19" Type="http://schemas.openxmlformats.org/officeDocument/2006/relationships/image" Target="../media/image18.png"/><Relationship Id="rId31" Type="http://schemas.openxmlformats.org/officeDocument/2006/relationships/image" Target="../media/image30.png"/><Relationship Id="rId4" Type="http://schemas.openxmlformats.org/officeDocument/2006/relationships/image" Target="../media/image4.tiff"/><Relationship Id="rId9" Type="http://schemas.openxmlformats.org/officeDocument/2006/relationships/image" Target="../media/image9.png"/><Relationship Id="rId14" Type="http://schemas.openxmlformats.org/officeDocument/2006/relationships/image" Target="../media/image13.png"/><Relationship Id="rId22" Type="http://schemas.openxmlformats.org/officeDocument/2006/relationships/image" Target="../media/image21.png"/><Relationship Id="rId27" Type="http://schemas.openxmlformats.org/officeDocument/2006/relationships/image" Target="../media/image26.png"/><Relationship Id="rId30"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0">
          <a:gsLst>
            <a:gs pos="11000">
              <a:schemeClr val="bg1"/>
            </a:gs>
            <a:gs pos="100000">
              <a:srgbClr val="96DEFB"/>
            </a:gs>
          </a:gsLst>
          <a:lin ang="5400000" scaled="1"/>
        </a:gradFill>
        <a:effectLst/>
      </p:bgPr>
    </p:bg>
    <p:spTree>
      <p:nvGrpSpPr>
        <p:cNvPr id="1" name=""/>
        <p:cNvGrpSpPr/>
        <p:nvPr/>
      </p:nvGrpSpPr>
      <p:grpSpPr>
        <a:xfrm>
          <a:off x="0" y="0"/>
          <a:ext cx="0" cy="0"/>
          <a:chOff x="0" y="0"/>
          <a:chExt cx="0" cy="0"/>
        </a:xfrm>
      </p:grpSpPr>
      <p:sp>
        <p:nvSpPr>
          <p:cNvPr id="41" name="Title 11">
            <a:extLst>
              <a:ext uri="{FF2B5EF4-FFF2-40B4-BE49-F238E27FC236}">
                <a16:creationId xmlns:a16="http://schemas.microsoft.com/office/drawing/2014/main" id="{8785E597-B0C8-4CA8-9A56-A0F3996D088D}"/>
              </a:ext>
            </a:extLst>
          </p:cNvPr>
          <p:cNvSpPr txBox="1"/>
          <p:nvPr/>
        </p:nvSpPr>
        <p:spPr>
          <a:xfrm>
            <a:off x="3657600" y="1559640"/>
            <a:ext cx="36576000" cy="2746935"/>
          </a:xfrm>
          <a:prstGeom prst="rect">
            <a:avLst/>
          </a:prstGeom>
        </p:spPr>
        <p:txBody>
          <a:bodyPr lIns="128016" tIns="64008" rIns="128016" bIns="64008"/>
          <a:lstStyle>
            <a:defPPr>
              <a:defRPr kern="1200" smtId="4294967295"/>
            </a:defPPr>
            <a:lvl1pPr algn="ctr" defTabSz="4389028" rtl="0" eaLnBrk="1" latinLnBrk="0" hangingPunct="1">
              <a:spcBef>
                <a:spcPct val="0"/>
              </a:spcBef>
              <a:buNone/>
              <a:defRPr sz="13400" kern="1200">
                <a:solidFill>
                  <a:schemeClr val="tx1"/>
                </a:solidFill>
                <a:latin typeface="+mj-lt"/>
                <a:ea typeface="+mj-ea"/>
                <a:cs typeface="+mj-cs"/>
              </a:defRPr>
            </a:lvl1pPr>
          </a:lstStyle>
          <a:p>
            <a:r>
              <a:rPr lang="en-US" sz="9600" dirty="0">
                <a:solidFill>
                  <a:srgbClr val="35477C"/>
                </a:solidFill>
                <a:latin typeface="Libre Baskerville" panose="02000000000000000000" pitchFamily="2" charset="0"/>
              </a:rPr>
              <a:t>Mathematically modeling the coral reef microbiome</a:t>
            </a:r>
          </a:p>
        </p:txBody>
      </p:sp>
      <p:sp>
        <p:nvSpPr>
          <p:cNvPr id="42" name="Text Placeholder 16">
            <a:extLst>
              <a:ext uri="{FF2B5EF4-FFF2-40B4-BE49-F238E27FC236}">
                <a16:creationId xmlns:a16="http://schemas.microsoft.com/office/drawing/2014/main" id="{EBC3B70E-A392-4069-A147-C1FCF37051AF}"/>
              </a:ext>
            </a:extLst>
          </p:cNvPr>
          <p:cNvSpPr txBox="1"/>
          <p:nvPr/>
        </p:nvSpPr>
        <p:spPr>
          <a:xfrm>
            <a:off x="3657600" y="3092783"/>
            <a:ext cx="36576000" cy="2025170"/>
          </a:xfrm>
          <a:prstGeom prst="rect">
            <a:avLst/>
          </a:prstGeom>
        </p:spPr>
        <p:txBody>
          <a:bodyPr lIns="128016" tIns="64008" rIns="128016" bIns="64008">
            <a:spAutoFit/>
          </a:bodyPr>
          <a:lstStyle>
            <a:defPPr>
              <a:defRPr kern="1200" smtId="4294967295"/>
            </a:defPPr>
            <a:lvl1pPr marL="0" indent="0" algn="l" defTabSz="4389028" rtl="0" eaLnBrk="1" latinLnBrk="0" hangingPunct="1">
              <a:spcBef>
                <a:spcPct val="20000"/>
              </a:spcBef>
              <a:buFont typeface="Arial" pitchFamily="34" charset="0"/>
              <a:buNone/>
              <a:defRPr sz="13400" kern="1200" baseline="0">
                <a:solidFill>
                  <a:schemeClr val="tx1"/>
                </a:solidFill>
                <a:latin typeface="+mn-lt"/>
                <a:ea typeface="+mn-ea"/>
                <a:cs typeface="+mn-cs"/>
              </a:defRPr>
            </a:lvl1pPr>
            <a:lvl2pPr marL="3566086" indent="-1371572" algn="l" defTabSz="4389028" rtl="0" eaLnBrk="1" latinLnBrk="0" hangingPunct="1">
              <a:spcBef>
                <a:spcPct val="20000"/>
              </a:spcBef>
              <a:buFont typeface="Arial" pitchFamily="34" charset="0"/>
              <a:buChar char="–"/>
              <a:defRPr sz="13400" kern="1200">
                <a:solidFill>
                  <a:schemeClr val="tx1"/>
                </a:solidFill>
                <a:latin typeface="+mn-lt"/>
                <a:ea typeface="+mn-ea"/>
                <a:cs typeface="+mn-cs"/>
              </a:defRPr>
            </a:lvl2pPr>
            <a:lvl3pPr marL="5486286" indent="-1097257" algn="l" defTabSz="4389028" rtl="0" eaLnBrk="1" latinLnBrk="0" hangingPunct="1">
              <a:spcBef>
                <a:spcPct val="20000"/>
              </a:spcBef>
              <a:buFont typeface="Arial" pitchFamily="34" charset="0"/>
              <a:buChar char="•"/>
              <a:defRPr sz="11500" kern="1200">
                <a:solidFill>
                  <a:schemeClr val="tx1"/>
                </a:solidFill>
                <a:latin typeface="+mn-lt"/>
                <a:ea typeface="+mn-ea"/>
                <a:cs typeface="+mn-cs"/>
              </a:defRPr>
            </a:lvl3pPr>
            <a:lvl4pPr marL="7680800" indent="-1097257" algn="l" defTabSz="4389028" rtl="0" eaLnBrk="1" latinLnBrk="0" hangingPunct="1">
              <a:spcBef>
                <a:spcPct val="20000"/>
              </a:spcBef>
              <a:buFont typeface="Arial" pitchFamily="34" charset="0"/>
              <a:buChar char="–"/>
              <a:defRPr sz="9700" kern="1200">
                <a:solidFill>
                  <a:schemeClr val="tx1"/>
                </a:solidFill>
                <a:latin typeface="+mn-lt"/>
                <a:ea typeface="+mn-ea"/>
                <a:cs typeface="+mn-cs"/>
              </a:defRPr>
            </a:lvl4pPr>
            <a:lvl5pPr marL="9875314" indent="-1097257" algn="l" defTabSz="4389028" rtl="0" eaLnBrk="1" latinLnBrk="0" hangingPunct="1">
              <a:spcBef>
                <a:spcPct val="20000"/>
              </a:spcBef>
              <a:buFont typeface="Arial" pitchFamily="34" charset="0"/>
              <a:buChar char="»"/>
              <a:defRPr sz="9700" kern="1200">
                <a:solidFill>
                  <a:schemeClr val="tx1"/>
                </a:solidFill>
                <a:latin typeface="+mn-lt"/>
                <a:ea typeface="+mn-ea"/>
                <a:cs typeface="+mn-cs"/>
              </a:defRPr>
            </a:lvl5pPr>
            <a:lvl6pPr marL="12069828" indent="-1097257" algn="l" defTabSz="4389028" rtl="0" eaLnBrk="1" latinLnBrk="0" hangingPunct="1">
              <a:spcBef>
                <a:spcPct val="20000"/>
              </a:spcBef>
              <a:buFont typeface="Arial" pitchFamily="34" charset="0"/>
              <a:buChar char="•"/>
              <a:defRPr sz="9700" kern="1200">
                <a:solidFill>
                  <a:schemeClr val="tx1"/>
                </a:solidFill>
                <a:latin typeface="+mn-lt"/>
                <a:ea typeface="+mn-ea"/>
                <a:cs typeface="+mn-cs"/>
              </a:defRPr>
            </a:lvl6pPr>
            <a:lvl7pPr marL="14264342" indent="-1097257" algn="l" defTabSz="4389028" rtl="0" eaLnBrk="1" latinLnBrk="0" hangingPunct="1">
              <a:spcBef>
                <a:spcPct val="20000"/>
              </a:spcBef>
              <a:buFont typeface="Arial" pitchFamily="34" charset="0"/>
              <a:buChar char="•"/>
              <a:defRPr sz="9700" kern="1200">
                <a:solidFill>
                  <a:schemeClr val="tx1"/>
                </a:solidFill>
                <a:latin typeface="+mn-lt"/>
                <a:ea typeface="+mn-ea"/>
                <a:cs typeface="+mn-cs"/>
              </a:defRPr>
            </a:lvl7pPr>
            <a:lvl8pPr marL="16458857" indent="-1097257" algn="l" defTabSz="4389028" rtl="0" eaLnBrk="1" latinLnBrk="0" hangingPunct="1">
              <a:spcBef>
                <a:spcPct val="20000"/>
              </a:spcBef>
              <a:buFont typeface="Arial" pitchFamily="34" charset="0"/>
              <a:buChar char="•"/>
              <a:defRPr sz="9700" kern="1200">
                <a:solidFill>
                  <a:schemeClr val="tx1"/>
                </a:solidFill>
                <a:latin typeface="+mn-lt"/>
                <a:ea typeface="+mn-ea"/>
                <a:cs typeface="+mn-cs"/>
              </a:defRPr>
            </a:lvl8pPr>
            <a:lvl9pPr marL="18653371" indent="-1097257" algn="l" defTabSz="4389028" rtl="0" eaLnBrk="1" latinLnBrk="0" hangingPunct="1">
              <a:spcBef>
                <a:spcPct val="20000"/>
              </a:spcBef>
              <a:buFont typeface="Arial" pitchFamily="34" charset="0"/>
              <a:buChar char="•"/>
              <a:defRPr sz="9700" kern="1200">
                <a:solidFill>
                  <a:schemeClr val="tx1"/>
                </a:solidFill>
                <a:latin typeface="+mn-lt"/>
                <a:ea typeface="+mn-ea"/>
                <a:cs typeface="+mn-cs"/>
              </a:defRPr>
            </a:lvl9pPr>
          </a:lstStyle>
          <a:p>
            <a:pPr algn="ctr">
              <a:defRPr/>
            </a:pPr>
            <a:r>
              <a:rPr lang="en-US" sz="6800" dirty="0">
                <a:solidFill>
                  <a:srgbClr val="35477C"/>
                </a:solidFill>
                <a:latin typeface="Times New Roman" panose="02020603050405020304" pitchFamily="18" charset="0"/>
                <a:cs typeface="Times New Roman" panose="02020603050405020304" pitchFamily="18" charset="0"/>
              </a:rPr>
              <a:t>Maya Weissman</a:t>
            </a:r>
            <a:r>
              <a:rPr lang="en-US" sz="6800" baseline="30000" dirty="0">
                <a:solidFill>
                  <a:srgbClr val="35477C"/>
                </a:solidFill>
                <a:latin typeface="Times New Roman" panose="02020603050405020304" pitchFamily="18" charset="0"/>
                <a:cs typeface="Times New Roman" panose="02020603050405020304" pitchFamily="18" charset="0"/>
              </a:rPr>
              <a:t>1,3</a:t>
            </a:r>
            <a:r>
              <a:rPr lang="en-US" sz="6800" dirty="0">
                <a:solidFill>
                  <a:srgbClr val="35477C"/>
                </a:solidFill>
                <a:latin typeface="Times New Roman" panose="02020603050405020304" pitchFamily="18" charset="0"/>
                <a:cs typeface="Times New Roman" panose="02020603050405020304" pitchFamily="18" charset="0"/>
              </a:rPr>
              <a:t>, </a:t>
            </a:r>
            <a:r>
              <a:rPr lang="en-US" sz="6800" dirty="0" err="1">
                <a:solidFill>
                  <a:srgbClr val="35477C"/>
                </a:solidFill>
                <a:latin typeface="Times New Roman" panose="02020603050405020304" pitchFamily="18" charset="0"/>
                <a:cs typeface="Times New Roman" panose="02020603050405020304" pitchFamily="18" charset="0"/>
              </a:rPr>
              <a:t>Lais</a:t>
            </a:r>
            <a:r>
              <a:rPr lang="en-US" sz="6800" dirty="0">
                <a:solidFill>
                  <a:srgbClr val="35477C"/>
                </a:solidFill>
                <a:latin typeface="Times New Roman" panose="02020603050405020304" pitchFamily="18" charset="0"/>
                <a:cs typeface="Times New Roman" panose="02020603050405020304" pitchFamily="18" charset="0"/>
              </a:rPr>
              <a:t> Lima</a:t>
            </a:r>
            <a:r>
              <a:rPr lang="en-US" sz="6800" baseline="30000" dirty="0">
                <a:solidFill>
                  <a:srgbClr val="35477C"/>
                </a:solidFill>
                <a:latin typeface="Times New Roman" panose="02020603050405020304" pitchFamily="18" charset="0"/>
                <a:cs typeface="Times New Roman" panose="02020603050405020304" pitchFamily="18" charset="0"/>
              </a:rPr>
              <a:t>2,3</a:t>
            </a:r>
            <a:r>
              <a:rPr lang="en-US" sz="6800" dirty="0">
                <a:solidFill>
                  <a:srgbClr val="35477C"/>
                </a:solidFill>
                <a:latin typeface="Times New Roman" panose="02020603050405020304" pitchFamily="18" charset="0"/>
                <a:cs typeface="Times New Roman" panose="02020603050405020304" pitchFamily="18" charset="0"/>
              </a:rPr>
              <a:t>, Elizabeth Dinsdale</a:t>
            </a:r>
            <a:r>
              <a:rPr lang="en-US" sz="6800" baseline="30000" dirty="0">
                <a:solidFill>
                  <a:srgbClr val="35477C"/>
                </a:solidFill>
                <a:latin typeface="Times New Roman" panose="02020603050405020304" pitchFamily="18" charset="0"/>
                <a:cs typeface="Times New Roman" panose="02020603050405020304" pitchFamily="18" charset="0"/>
              </a:rPr>
              <a:t>2,3</a:t>
            </a:r>
            <a:r>
              <a:rPr lang="en-US" sz="6800" dirty="0">
                <a:solidFill>
                  <a:srgbClr val="35477C"/>
                </a:solidFill>
                <a:latin typeface="Times New Roman" panose="02020603050405020304" pitchFamily="18" charset="0"/>
                <a:cs typeface="Times New Roman" panose="02020603050405020304" pitchFamily="18" charset="0"/>
              </a:rPr>
              <a:t>, and Naveen K. Vaidya</a:t>
            </a:r>
            <a:r>
              <a:rPr lang="en-US" sz="6800" baseline="30000" dirty="0">
                <a:solidFill>
                  <a:srgbClr val="35477C"/>
                </a:solidFill>
                <a:latin typeface="Times New Roman" panose="02020603050405020304" pitchFamily="18" charset="0"/>
                <a:cs typeface="Times New Roman" panose="02020603050405020304" pitchFamily="18" charset="0"/>
              </a:rPr>
              <a:t>1,3</a:t>
            </a:r>
            <a:endParaRPr lang="en-US" sz="6800" dirty="0">
              <a:solidFill>
                <a:srgbClr val="35477C"/>
              </a:solidFill>
              <a:latin typeface="Times New Roman" panose="02020603050405020304" pitchFamily="18" charset="0"/>
              <a:cs typeface="Times New Roman" panose="02020603050405020304" pitchFamily="18" charset="0"/>
            </a:endParaRPr>
          </a:p>
          <a:p>
            <a:pPr algn="ctr">
              <a:defRPr/>
            </a:pPr>
            <a:r>
              <a:rPr lang="en-US" sz="4600" baseline="30000" dirty="0">
                <a:solidFill>
                  <a:srgbClr val="35477C"/>
                </a:solidFill>
                <a:latin typeface="Times New Roman" panose="02020603050405020304" pitchFamily="18" charset="0"/>
                <a:cs typeface="Times New Roman" panose="02020603050405020304" pitchFamily="18" charset="0"/>
              </a:rPr>
              <a:t>1</a:t>
            </a:r>
            <a:r>
              <a:rPr lang="en-US" sz="4600" dirty="0">
                <a:solidFill>
                  <a:srgbClr val="35477C"/>
                </a:solidFill>
                <a:latin typeface="Times New Roman" panose="02020603050405020304" pitchFamily="18" charset="0"/>
                <a:cs typeface="Times New Roman" panose="02020603050405020304" pitchFamily="18" charset="0"/>
              </a:rPr>
              <a:t>SDSU Disease Modeling Lab, Dept. of Mathematics and Statistics; </a:t>
            </a:r>
            <a:r>
              <a:rPr lang="en-US" sz="4600" baseline="30000" dirty="0">
                <a:solidFill>
                  <a:srgbClr val="35477C"/>
                </a:solidFill>
                <a:latin typeface="Times New Roman" panose="02020603050405020304" pitchFamily="18" charset="0"/>
                <a:cs typeface="Times New Roman" panose="02020603050405020304" pitchFamily="18" charset="0"/>
              </a:rPr>
              <a:t>2</a:t>
            </a:r>
            <a:r>
              <a:rPr lang="en-US" sz="4600" dirty="0">
                <a:solidFill>
                  <a:srgbClr val="35477C"/>
                </a:solidFill>
                <a:latin typeface="Times New Roman" panose="02020603050405020304" pitchFamily="18" charset="0"/>
                <a:cs typeface="Times New Roman" panose="02020603050405020304" pitchFamily="18" charset="0"/>
              </a:rPr>
              <a:t>SDSU Dinsdale Lab, Dept. of Biology; </a:t>
            </a:r>
            <a:r>
              <a:rPr lang="en-US" sz="4600" baseline="30000" dirty="0">
                <a:solidFill>
                  <a:srgbClr val="35477C"/>
                </a:solidFill>
                <a:latin typeface="Times New Roman" panose="02020603050405020304" pitchFamily="18" charset="0"/>
                <a:cs typeface="Times New Roman" panose="02020603050405020304" pitchFamily="18" charset="0"/>
              </a:rPr>
              <a:t>3</a:t>
            </a:r>
            <a:r>
              <a:rPr lang="en-US" sz="4600" dirty="0">
                <a:solidFill>
                  <a:srgbClr val="35477C"/>
                </a:solidFill>
                <a:latin typeface="Times New Roman" panose="02020603050405020304" pitchFamily="18" charset="0"/>
                <a:cs typeface="Times New Roman" panose="02020603050405020304" pitchFamily="18" charset="0"/>
              </a:rPr>
              <a:t>SDSU Viral Information Institute</a:t>
            </a:r>
            <a:endParaRPr lang="en-US" sz="4600" baseline="30000" dirty="0">
              <a:solidFill>
                <a:srgbClr val="35477C"/>
              </a:solidFill>
              <a:latin typeface="Times New Roman" panose="02020603050405020304" pitchFamily="18" charset="0"/>
              <a:cs typeface="Times New Roman" panose="02020603050405020304" pitchFamily="18" charset="0"/>
            </a:endParaRPr>
          </a:p>
        </p:txBody>
      </p:sp>
      <p:grpSp>
        <p:nvGrpSpPr>
          <p:cNvPr id="10" name="Group 9">
            <a:extLst>
              <a:ext uri="{FF2B5EF4-FFF2-40B4-BE49-F238E27FC236}">
                <a16:creationId xmlns:a16="http://schemas.microsoft.com/office/drawing/2014/main" id="{967D2215-96D1-6F49-80FC-6D1B06308DAF}"/>
              </a:ext>
            </a:extLst>
          </p:cNvPr>
          <p:cNvGrpSpPr/>
          <p:nvPr/>
        </p:nvGrpSpPr>
        <p:grpSpPr>
          <a:xfrm>
            <a:off x="29337703" y="30153208"/>
            <a:ext cx="14020692" cy="2355139"/>
            <a:chOff x="33146999" y="28576718"/>
            <a:chExt cx="12284481" cy="2097250"/>
          </a:xfrm>
        </p:grpSpPr>
        <p:sp>
          <p:nvSpPr>
            <p:cNvPr id="55" name="Rectangle 54">
              <a:extLst>
                <a:ext uri="{FF2B5EF4-FFF2-40B4-BE49-F238E27FC236}">
                  <a16:creationId xmlns:a16="http://schemas.microsoft.com/office/drawing/2014/main" id="{32418A42-DDE0-497E-98DF-5F9BFF98DA6B}"/>
                </a:ext>
              </a:extLst>
            </p:cNvPr>
            <p:cNvSpPr/>
            <p:nvPr/>
          </p:nvSpPr>
          <p:spPr>
            <a:xfrm>
              <a:off x="33146999" y="28576718"/>
              <a:ext cx="12284481" cy="19582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kern="1200" smtId="4294967295"/>
              </a:defPPr>
            </a:lstStyle>
            <a:p>
              <a:pPr algn="ctr"/>
              <a:endParaRPr lang="en-US" sz="9600"/>
            </a:p>
          </p:txBody>
        </p:sp>
        <p:sp>
          <p:nvSpPr>
            <p:cNvPr id="56" name="TextBox 55">
              <a:extLst>
                <a:ext uri="{FF2B5EF4-FFF2-40B4-BE49-F238E27FC236}">
                  <a16:creationId xmlns:a16="http://schemas.microsoft.com/office/drawing/2014/main" id="{1D434DB1-CA03-4AE7-BD42-F2F4837CE20D}"/>
                </a:ext>
              </a:extLst>
            </p:cNvPr>
            <p:cNvSpPr txBox="1"/>
            <p:nvPr/>
          </p:nvSpPr>
          <p:spPr>
            <a:xfrm>
              <a:off x="33375599" y="29495446"/>
              <a:ext cx="11721539" cy="1178522"/>
            </a:xfrm>
            <a:prstGeom prst="rect">
              <a:avLst/>
            </a:prstGeom>
            <a:noFill/>
          </p:spPr>
          <p:txBody>
            <a:bodyPr wrap="square" numCol="3" rtlCol="0">
              <a:spAutoFit/>
            </a:bodyPr>
            <a:lstStyle>
              <a:defPPr>
                <a:defRPr kern="1200" smtId="4294967295"/>
              </a:defPPr>
            </a:lstStyle>
            <a:p>
              <a:r>
                <a:rPr lang="en-US" sz="2000" dirty="0">
                  <a:ea typeface="Open Sans" panose="020B0606030504020204" pitchFamily="34" charset="0"/>
                  <a:cs typeface="Times New Roman" panose="02020603050405020304" pitchFamily="18" charset="0"/>
                </a:rPr>
                <a:t>NSF Grant DMS-1616299 (NKV)</a:t>
              </a:r>
            </a:p>
            <a:p>
              <a:r>
                <a:rPr lang="en-US" sz="2000" dirty="0">
                  <a:ea typeface="Open Sans" panose="020B0606030504020204" pitchFamily="34" charset="0"/>
                  <a:cs typeface="Times New Roman" panose="02020603050405020304" pitchFamily="18" charset="0"/>
                </a:rPr>
                <a:t>NSF Grant DMS-1836647 NKV</a:t>
              </a:r>
            </a:p>
            <a:p>
              <a:r>
                <a:rPr lang="en-US" sz="2000" dirty="0">
                  <a:ea typeface="Open Sans" panose="020B0606030504020204" pitchFamily="34" charset="0"/>
                  <a:cs typeface="Times New Roman" panose="02020603050405020304" pitchFamily="18" charset="0"/>
                </a:rPr>
                <a:t>NSF Grant OCE-0928406 (ED)</a:t>
              </a:r>
            </a:p>
            <a:p>
              <a:endParaRPr lang="en-US" sz="2000" dirty="0">
                <a:ea typeface="Open Sans" panose="020B0606030504020204" pitchFamily="34" charset="0"/>
                <a:cs typeface="Times New Roman" panose="02020603050405020304" pitchFamily="18" charset="0"/>
              </a:endParaRPr>
            </a:p>
            <a:p>
              <a:r>
                <a:rPr lang="en-US" sz="2000" dirty="0">
                  <a:ea typeface="Open Sans" panose="020B0606030504020204" pitchFamily="34" charset="0"/>
                  <a:cs typeface="Times New Roman" panose="02020603050405020304" pitchFamily="18" charset="0"/>
                </a:rPr>
                <a:t>SDSU </a:t>
              </a:r>
              <a:r>
                <a:rPr lang="en-US" sz="2000" dirty="0" err="1">
                  <a:ea typeface="Open Sans" panose="020B0606030504020204" pitchFamily="34" charset="0"/>
                  <a:cs typeface="Times New Roman" panose="02020603050405020304" pitchFamily="18" charset="0"/>
                </a:rPr>
                <a:t>DiMoLab</a:t>
              </a:r>
              <a:endParaRPr lang="en-US" sz="2000" dirty="0">
                <a:ea typeface="Open Sans" panose="020B0606030504020204" pitchFamily="34" charset="0"/>
                <a:cs typeface="Times New Roman" panose="02020603050405020304" pitchFamily="18" charset="0"/>
              </a:endParaRPr>
            </a:p>
            <a:p>
              <a:r>
                <a:rPr lang="en-US" sz="2000" dirty="0">
                  <a:ea typeface="Open Sans" panose="020B0606030504020204" pitchFamily="34" charset="0"/>
                  <a:cs typeface="Times New Roman" panose="02020603050405020304" pitchFamily="18" charset="0"/>
                </a:rPr>
                <a:t>SDSU Dinsdale Lab</a:t>
              </a:r>
            </a:p>
            <a:p>
              <a:r>
                <a:rPr lang="en-US" sz="2000" dirty="0">
                  <a:ea typeface="Open Sans" panose="020B0606030504020204" pitchFamily="34" charset="0"/>
                  <a:cs typeface="Times New Roman" panose="02020603050405020304" pitchFamily="18" charset="0"/>
                </a:rPr>
                <a:t>SDSU Viral Information Institute</a:t>
              </a:r>
            </a:p>
            <a:p>
              <a:endParaRPr lang="en-US" sz="2000" dirty="0">
                <a:ea typeface="Open Sans" panose="020B0606030504020204" pitchFamily="34" charset="0"/>
                <a:cs typeface="Times New Roman" panose="02020603050405020304" pitchFamily="18" charset="0"/>
              </a:endParaRPr>
            </a:p>
            <a:p>
              <a:r>
                <a:rPr lang="en-US" sz="2000" dirty="0">
                  <a:ea typeface="Open Sans" panose="020B0606030504020204" pitchFamily="34" charset="0"/>
                  <a:cs typeface="Times New Roman" panose="02020603050405020304" pitchFamily="18" charset="0"/>
                </a:rPr>
                <a:t>Rob Edwards</a:t>
              </a:r>
            </a:p>
            <a:p>
              <a:r>
                <a:rPr lang="en-US" sz="2000" dirty="0">
                  <a:ea typeface="Open Sans" panose="020B0606030504020204" pitchFamily="34" charset="0"/>
                  <a:cs typeface="Times New Roman" panose="02020603050405020304" pitchFamily="18" charset="0"/>
                </a:rPr>
                <a:t>Karl Parks</a:t>
              </a:r>
            </a:p>
          </p:txBody>
        </p:sp>
        <p:sp>
          <p:nvSpPr>
            <p:cNvPr id="57" name="TextBox 56">
              <a:extLst>
                <a:ext uri="{FF2B5EF4-FFF2-40B4-BE49-F238E27FC236}">
                  <a16:creationId xmlns:a16="http://schemas.microsoft.com/office/drawing/2014/main" id="{992CC346-56CD-4384-BB14-A915BC781C78}"/>
                </a:ext>
              </a:extLst>
            </p:cNvPr>
            <p:cNvSpPr txBox="1"/>
            <p:nvPr/>
          </p:nvSpPr>
          <p:spPr>
            <a:xfrm>
              <a:off x="33375600" y="28893222"/>
              <a:ext cx="9601200" cy="646331"/>
            </a:xfrm>
            <a:prstGeom prst="rect">
              <a:avLst/>
            </a:prstGeom>
            <a:noFill/>
          </p:spPr>
          <p:txBody>
            <a:bodyPr wrap="square" rtlCol="0">
              <a:spAutoFit/>
            </a:bodyPr>
            <a:lstStyle>
              <a:defPPr>
                <a:defRPr kern="1200" smtId="4294967295"/>
              </a:defPPr>
            </a:lstStyle>
            <a:p>
              <a:r>
                <a:rPr lang="en-US" sz="3600" dirty="0">
                  <a:solidFill>
                    <a:srgbClr val="35477C"/>
                  </a:solidFill>
                  <a:latin typeface="Libre Baskerville" panose="02000000000000000000" pitchFamily="2" charset="0"/>
                </a:rPr>
                <a:t>Acknowledgements</a:t>
              </a:r>
            </a:p>
          </p:txBody>
        </p:sp>
      </p:grpSp>
      <p:grpSp>
        <p:nvGrpSpPr>
          <p:cNvPr id="8" name="Group 7">
            <a:extLst>
              <a:ext uri="{FF2B5EF4-FFF2-40B4-BE49-F238E27FC236}">
                <a16:creationId xmlns:a16="http://schemas.microsoft.com/office/drawing/2014/main" id="{75B185BB-9BB2-A045-99D6-935C192725AD}"/>
              </a:ext>
            </a:extLst>
          </p:cNvPr>
          <p:cNvGrpSpPr/>
          <p:nvPr/>
        </p:nvGrpSpPr>
        <p:grpSpPr>
          <a:xfrm>
            <a:off x="590846" y="27102827"/>
            <a:ext cx="28383461" cy="5321594"/>
            <a:chOff x="33147000" y="7745167"/>
            <a:chExt cx="10058400" cy="5194896"/>
          </a:xfrm>
        </p:grpSpPr>
        <p:sp>
          <p:nvSpPr>
            <p:cNvPr id="48" name="Rectangle 47">
              <a:extLst>
                <a:ext uri="{FF2B5EF4-FFF2-40B4-BE49-F238E27FC236}">
                  <a16:creationId xmlns:a16="http://schemas.microsoft.com/office/drawing/2014/main" id="{3E6D1C9C-2516-4738-BC80-673A19ECE5BD}"/>
                </a:ext>
              </a:extLst>
            </p:cNvPr>
            <p:cNvSpPr/>
            <p:nvPr/>
          </p:nvSpPr>
          <p:spPr>
            <a:xfrm>
              <a:off x="33147000" y="7745167"/>
              <a:ext cx="10058400" cy="51948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kern="1200" smtId="4294967295"/>
              </a:defPPr>
            </a:lstStyle>
            <a:p>
              <a:pPr algn="ctr"/>
              <a:endParaRPr lang="en-US" sz="9600"/>
            </a:p>
          </p:txBody>
        </p:sp>
        <p:sp>
          <p:nvSpPr>
            <p:cNvPr id="58" name="TextBox 57">
              <a:extLst>
                <a:ext uri="{FF2B5EF4-FFF2-40B4-BE49-F238E27FC236}">
                  <a16:creationId xmlns:a16="http://schemas.microsoft.com/office/drawing/2014/main" id="{E3DA8D0E-1298-4193-913A-0FE766B77D13}"/>
                </a:ext>
              </a:extLst>
            </p:cNvPr>
            <p:cNvSpPr txBox="1"/>
            <p:nvPr/>
          </p:nvSpPr>
          <p:spPr>
            <a:xfrm>
              <a:off x="33258860" y="8817354"/>
              <a:ext cx="9833265" cy="3738984"/>
            </a:xfrm>
            <a:prstGeom prst="rect">
              <a:avLst/>
            </a:prstGeom>
            <a:noFill/>
          </p:spPr>
          <p:txBody>
            <a:bodyPr wrap="square" numCol="2" spcCol="457200" rtlCol="0">
              <a:spAutoFit/>
            </a:bodyPr>
            <a:lstStyle>
              <a:defPPr>
                <a:defRPr kern="1200" smtId="4294967295"/>
              </a:defPPr>
            </a:lstStyle>
            <a:p>
              <a:pPr marL="342900" indent="-342900">
                <a:spcAft>
                  <a:spcPts val="1500"/>
                </a:spcAft>
                <a:buFont typeface="Arial" panose="020B0604020202020204" pitchFamily="34" charset="0"/>
                <a:buChar char="•"/>
              </a:pPr>
              <a:r>
                <a:rPr lang="en-US" dirty="0">
                  <a:ea typeface="Open Sans" panose="020B0606030504020204" pitchFamily="34" charset="0"/>
                  <a:cs typeface="Times New Roman" panose="02020603050405020304" pitchFamily="18" charset="0"/>
                </a:rPr>
                <a:t>Our model is consistent with data collected by the Dinsdale Lab, which makes it a valuable tool in predicting microbiome dynamics.</a:t>
              </a:r>
            </a:p>
            <a:p>
              <a:pPr marL="342900" indent="-342900">
                <a:spcAft>
                  <a:spcPts val="1500"/>
                </a:spcAft>
                <a:buFont typeface="Arial" panose="020B0604020202020204" pitchFamily="34" charset="0"/>
                <a:buChar char="•"/>
              </a:pPr>
              <a:r>
                <a:rPr lang="en-US" dirty="0">
                  <a:ea typeface="Open Sans" panose="020B0606030504020204" pitchFamily="34" charset="0"/>
                  <a:cs typeface="Times New Roman" panose="02020603050405020304" pitchFamily="18" charset="0"/>
                </a:rPr>
                <a:t>Temperature can have a significant impact on microbiome composition and coral susceptibility to black band disease. As temperature increases, composition shifts from a larger degree of microbial diversity to being dominated by Cyanobacteria, which has been shown to have a positive correlation to black band disease. </a:t>
              </a:r>
            </a:p>
            <a:p>
              <a:pPr marL="342900" indent="-342900">
                <a:spcAft>
                  <a:spcPts val="1500"/>
                </a:spcAft>
                <a:buFont typeface="Arial" panose="020B0604020202020204" pitchFamily="34" charset="0"/>
                <a:buChar char="•"/>
              </a:pPr>
              <a:r>
                <a:rPr lang="en-US" dirty="0">
                  <a:ea typeface="Open Sans" panose="020B0606030504020204" pitchFamily="34" charset="0"/>
                  <a:cs typeface="Times New Roman" panose="02020603050405020304" pitchFamily="18" charset="0"/>
                </a:rPr>
                <a:t>Susceptibility of the coral reef to black band disease can be caused by shifts in temperature.</a:t>
              </a:r>
            </a:p>
            <a:p>
              <a:pPr marL="342900" indent="-342900">
                <a:spcAft>
                  <a:spcPts val="1500"/>
                </a:spcAft>
                <a:buFont typeface="Arial" panose="020B0604020202020204" pitchFamily="34" charset="0"/>
                <a:buChar char="•"/>
              </a:pPr>
              <a:r>
                <a:rPr lang="en-US" dirty="0">
                  <a:ea typeface="Open Sans" panose="020B0606030504020204" pitchFamily="34" charset="0"/>
                  <a:cs typeface="Times New Roman" panose="02020603050405020304" pitchFamily="18" charset="0"/>
                </a:rPr>
                <a:t>In the future, we plan to investigate the effect temperature has on the basic reproductive number of black band disease. Due to the periodic nature of temperature, normal methods of finding the basic reproductive number are insufficient. These calculations will help us characterize the environmental threshold conditions that would cause a coral reef to shift from a healthy to a disease associated community.</a:t>
              </a:r>
            </a:p>
            <a:p>
              <a:pPr marL="342900" indent="-342900">
                <a:spcAft>
                  <a:spcPts val="1500"/>
                </a:spcAft>
                <a:buFont typeface="Arial" panose="020B0604020202020204" pitchFamily="34" charset="0"/>
                <a:buChar char="•"/>
              </a:pPr>
              <a:r>
                <a:rPr lang="en-US" dirty="0">
                  <a:ea typeface="Open Sans" panose="020B0606030504020204" pitchFamily="34" charset="0"/>
                  <a:cs typeface="Times New Roman" panose="02020603050405020304" pitchFamily="18" charset="0"/>
                </a:rPr>
                <a:t>Further experimentation within the lab is also needed, especially with respect to black band disease. Currently the Dinsdale Lab is working on sequencing more results from the heat shock experiment, which will help us better define our parameters.</a:t>
              </a:r>
            </a:p>
            <a:p>
              <a:pPr marL="342900" indent="-342900">
                <a:spcAft>
                  <a:spcPts val="1500"/>
                </a:spcAft>
                <a:buFont typeface="Arial" panose="020B0604020202020204" pitchFamily="34" charset="0"/>
                <a:buChar char="•"/>
              </a:pPr>
              <a:r>
                <a:rPr lang="en-US" dirty="0">
                  <a:ea typeface="Open Sans" panose="020B0606030504020204" pitchFamily="34" charset="0"/>
                  <a:cs typeface="Times New Roman" panose="02020603050405020304" pitchFamily="18" charset="0"/>
                </a:rPr>
                <a:t>Climate change can have a huge impact on the health of the coral reef holobiont. Our model can be used to investigate potential strategies to protect reef ecosystems from black band disease and other stressors.</a:t>
              </a:r>
            </a:p>
          </p:txBody>
        </p:sp>
        <p:sp>
          <p:nvSpPr>
            <p:cNvPr id="59" name="TextBox 58">
              <a:extLst>
                <a:ext uri="{FF2B5EF4-FFF2-40B4-BE49-F238E27FC236}">
                  <a16:creationId xmlns:a16="http://schemas.microsoft.com/office/drawing/2014/main" id="{D07EEF88-ACF9-4467-B180-074FC642245A}"/>
                </a:ext>
              </a:extLst>
            </p:cNvPr>
            <p:cNvSpPr txBox="1"/>
            <p:nvPr/>
          </p:nvSpPr>
          <p:spPr>
            <a:xfrm>
              <a:off x="33258860" y="8098781"/>
              <a:ext cx="9601200" cy="707886"/>
            </a:xfrm>
            <a:prstGeom prst="rect">
              <a:avLst/>
            </a:prstGeom>
            <a:noFill/>
          </p:spPr>
          <p:txBody>
            <a:bodyPr wrap="square" rtlCol="0">
              <a:spAutoFit/>
            </a:bodyPr>
            <a:lstStyle>
              <a:defPPr>
                <a:defRPr kern="1200" smtId="4294967295"/>
              </a:defPPr>
            </a:lstStyle>
            <a:p>
              <a:r>
                <a:rPr lang="en-US" sz="4000" dirty="0">
                  <a:solidFill>
                    <a:srgbClr val="35477C"/>
                  </a:solidFill>
                  <a:latin typeface="Libre Baskerville" panose="02000000000000000000" pitchFamily="2" charset="0"/>
                </a:rPr>
                <a:t>V. Conclusion</a:t>
              </a:r>
            </a:p>
          </p:txBody>
        </p:sp>
      </p:grpSp>
      <p:grpSp>
        <p:nvGrpSpPr>
          <p:cNvPr id="2" name="Group 1">
            <a:extLst>
              <a:ext uri="{FF2B5EF4-FFF2-40B4-BE49-F238E27FC236}">
                <a16:creationId xmlns:a16="http://schemas.microsoft.com/office/drawing/2014/main" id="{6CF69E4A-EACD-E44D-B33E-C702544DBBF4}"/>
              </a:ext>
            </a:extLst>
          </p:cNvPr>
          <p:cNvGrpSpPr/>
          <p:nvPr/>
        </p:nvGrpSpPr>
        <p:grpSpPr>
          <a:xfrm>
            <a:off x="594360" y="5515367"/>
            <a:ext cx="42702480" cy="3247184"/>
            <a:chOff x="685800" y="18368035"/>
            <a:chExt cx="10058400" cy="4226193"/>
          </a:xfrm>
        </p:grpSpPr>
        <p:sp>
          <p:nvSpPr>
            <p:cNvPr id="49" name="Rectangle 48">
              <a:extLst>
                <a:ext uri="{FF2B5EF4-FFF2-40B4-BE49-F238E27FC236}">
                  <a16:creationId xmlns:a16="http://schemas.microsoft.com/office/drawing/2014/main" id="{8F25EFAD-7AAF-4CAF-BA69-869B3D423F7F}"/>
                </a:ext>
              </a:extLst>
            </p:cNvPr>
            <p:cNvSpPr/>
            <p:nvPr/>
          </p:nvSpPr>
          <p:spPr>
            <a:xfrm>
              <a:off x="685800" y="18368035"/>
              <a:ext cx="10058400" cy="42261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kern="1200" smtId="4294967295"/>
              </a:defPPr>
            </a:lstStyle>
            <a:p>
              <a:pPr algn="ctr"/>
              <a:endParaRPr lang="en-US" sz="9600"/>
            </a:p>
          </p:txBody>
        </p:sp>
        <p:sp>
          <p:nvSpPr>
            <p:cNvPr id="62" name="TextBox 61">
              <a:extLst>
                <a:ext uri="{FF2B5EF4-FFF2-40B4-BE49-F238E27FC236}">
                  <a16:creationId xmlns:a16="http://schemas.microsoft.com/office/drawing/2014/main" id="{A067F8A1-EE95-4354-8E2F-952A6BBDBFFC}"/>
                </a:ext>
              </a:extLst>
            </p:cNvPr>
            <p:cNvSpPr txBox="1"/>
            <p:nvPr/>
          </p:nvSpPr>
          <p:spPr>
            <a:xfrm>
              <a:off x="769036" y="19528305"/>
              <a:ext cx="8675924" cy="3024300"/>
            </a:xfrm>
            <a:prstGeom prst="rect">
              <a:avLst/>
            </a:prstGeom>
            <a:noFill/>
          </p:spPr>
          <p:txBody>
            <a:bodyPr wrap="square" numCol="2" spcCol="914400" rtlCol="0">
              <a:spAutoFit/>
            </a:bodyPr>
            <a:lstStyle>
              <a:defPPr>
                <a:defRPr kern="1200" smtId="4294967295"/>
              </a:defPPr>
            </a:lstStyle>
            <a:p>
              <a:pPr marL="342900" indent="-342900">
                <a:spcAft>
                  <a:spcPts val="1000"/>
                </a:spcAft>
                <a:buFont typeface="Arial" panose="020B0604020202020204" pitchFamily="34" charset="0"/>
                <a:buChar char="•"/>
              </a:pPr>
              <a:r>
                <a:rPr lang="en-US" dirty="0">
                  <a:ea typeface="Open Sans" panose="020B0606030504020204" pitchFamily="34" charset="0"/>
                  <a:cs typeface="Times New Roman" panose="02020603050405020304" pitchFamily="18" charset="0"/>
                </a:rPr>
                <a:t>Coral reefs are home to a quarter of all ocean species, despite covering less than one percent of the earth’s surface. </a:t>
              </a:r>
            </a:p>
            <a:p>
              <a:pPr marL="342900" indent="-342900">
                <a:spcAft>
                  <a:spcPts val="1000"/>
                </a:spcAft>
                <a:buFont typeface="Arial" panose="020B0604020202020204" pitchFamily="34" charset="0"/>
                <a:buChar char="•"/>
              </a:pPr>
              <a:r>
                <a:rPr lang="en-US" dirty="0">
                  <a:ea typeface="Open Sans" panose="020B0606030504020204" pitchFamily="34" charset="0"/>
                  <a:cs typeface="Times New Roman" panose="02020603050405020304" pitchFamily="18" charset="0"/>
                </a:rPr>
                <a:t>20% of the world’s reefs have been destroyed due to stressors such as climate change, coral bleaching, and disease. </a:t>
              </a:r>
            </a:p>
            <a:p>
              <a:pPr marL="342900" indent="-342900">
                <a:spcAft>
                  <a:spcPts val="1000"/>
                </a:spcAft>
                <a:buFont typeface="Arial" panose="020B0604020202020204" pitchFamily="34" charset="0"/>
                <a:buChar char="•"/>
              </a:pPr>
              <a:r>
                <a:rPr lang="en-US" dirty="0">
                  <a:ea typeface="Open Sans" panose="020B0606030504020204" pitchFamily="34" charset="0"/>
                  <a:cs typeface="Times New Roman" panose="02020603050405020304" pitchFamily="18" charset="0"/>
                </a:rPr>
                <a:t>Coral colonies function as a holobiont, where the coral animal, such as the reef building coral </a:t>
              </a:r>
              <a:r>
                <a:rPr lang="en-US" i="1" dirty="0">
                  <a:ea typeface="Open Sans" panose="020B0606030504020204" pitchFamily="34" charset="0"/>
                  <a:cs typeface="Times New Roman" panose="02020603050405020304" pitchFamily="18" charset="0"/>
                </a:rPr>
                <a:t>Pseudodiploria</a:t>
              </a:r>
              <a:r>
                <a:rPr lang="en-US" dirty="0">
                  <a:ea typeface="Open Sans" panose="020B0606030504020204" pitchFamily="34" charset="0"/>
                  <a:cs typeface="Times New Roman" panose="02020603050405020304" pitchFamily="18" charset="0"/>
                </a:rPr>
                <a:t> </a:t>
              </a:r>
              <a:r>
                <a:rPr lang="en-US" i="1" dirty="0">
                  <a:ea typeface="Open Sans" panose="020B0606030504020204" pitchFamily="34" charset="0"/>
                  <a:cs typeface="Times New Roman" panose="02020603050405020304" pitchFamily="18" charset="0"/>
                </a:rPr>
                <a:t>strigosa, </a:t>
              </a:r>
              <a:r>
                <a:rPr lang="en-US" dirty="0">
                  <a:ea typeface="Open Sans" panose="020B0606030504020204" pitchFamily="34" charset="0"/>
                  <a:cs typeface="Times New Roman" panose="02020603050405020304" pitchFamily="18" charset="0"/>
                </a:rPr>
                <a:t>depend on a complex community of microorganisms.</a:t>
              </a:r>
            </a:p>
            <a:p>
              <a:pPr marL="342900" indent="-342900">
                <a:spcAft>
                  <a:spcPts val="1000"/>
                </a:spcAft>
                <a:buFont typeface="Arial" panose="020B0604020202020204" pitchFamily="34" charset="0"/>
                <a:buChar char="•"/>
              </a:pPr>
              <a:r>
                <a:rPr lang="en-US" dirty="0">
                  <a:ea typeface="Open Sans" panose="020B0606030504020204" pitchFamily="34" charset="0"/>
                  <a:cs typeface="Times New Roman" panose="02020603050405020304" pitchFamily="18" charset="0"/>
                </a:rPr>
                <a:t>We hypothesize that temperature drives microbiome composition, which in turn affects the reef’s fitness and its susceptibility to black band disease. Our model takes into account growth rate as a function of temperature, network interactions within the microbiome, and the relationship between the microbiome and black band disease.</a:t>
              </a:r>
            </a:p>
            <a:p>
              <a:pPr marL="342900" indent="-342900">
                <a:spcAft>
                  <a:spcPts val="1000"/>
                </a:spcAft>
                <a:buFont typeface="Arial" panose="020B0604020202020204" pitchFamily="34" charset="0"/>
                <a:buChar char="•"/>
              </a:pPr>
              <a:r>
                <a:rPr lang="en-US" dirty="0">
                  <a:ea typeface="Open Sans" panose="020B0606030504020204" pitchFamily="34" charset="0"/>
                  <a:cs typeface="Times New Roman" panose="02020603050405020304" pitchFamily="18" charset="0"/>
                </a:rPr>
                <a:t>Our model was developed using data collected by the Dinsdale Lab. Ocean samples from </a:t>
              </a:r>
              <a:r>
                <a:rPr lang="en-US" i="1" dirty="0">
                  <a:ea typeface="Open Sans" panose="020B0606030504020204" pitchFamily="34" charset="0"/>
                  <a:cs typeface="Times New Roman" panose="02020603050405020304" pitchFamily="18" charset="0"/>
                </a:rPr>
                <a:t>P. strigosa </a:t>
              </a:r>
              <a:r>
                <a:rPr lang="en-US" dirty="0">
                  <a:ea typeface="Open Sans" panose="020B0606030504020204" pitchFamily="34" charset="0"/>
                  <a:cs typeface="Times New Roman" panose="02020603050405020304" pitchFamily="18" charset="0"/>
                </a:rPr>
                <a:t>colonies in Bermuda were sequenced and experimented upon. Using samples from the ocean and heat shock experiments, we are able to parametrize and test the efficacy of our model.</a:t>
              </a:r>
            </a:p>
          </p:txBody>
        </p:sp>
        <p:sp>
          <p:nvSpPr>
            <p:cNvPr id="63" name="TextBox 62">
              <a:extLst>
                <a:ext uri="{FF2B5EF4-FFF2-40B4-BE49-F238E27FC236}">
                  <a16:creationId xmlns:a16="http://schemas.microsoft.com/office/drawing/2014/main" id="{92D5F59B-F8CA-463C-871F-D1042309DE00}"/>
                </a:ext>
              </a:extLst>
            </p:cNvPr>
            <p:cNvSpPr txBox="1"/>
            <p:nvPr/>
          </p:nvSpPr>
          <p:spPr>
            <a:xfrm>
              <a:off x="769036" y="18863139"/>
              <a:ext cx="9601200" cy="921310"/>
            </a:xfrm>
            <a:prstGeom prst="rect">
              <a:avLst/>
            </a:prstGeom>
            <a:noFill/>
          </p:spPr>
          <p:txBody>
            <a:bodyPr wrap="square" rtlCol="0">
              <a:spAutoFit/>
            </a:bodyPr>
            <a:lstStyle>
              <a:defPPr>
                <a:defRPr kern="1200" smtId="4294967295"/>
              </a:defPPr>
            </a:lstStyle>
            <a:p>
              <a:r>
                <a:rPr lang="en-US" sz="4000" dirty="0">
                  <a:solidFill>
                    <a:srgbClr val="35477C"/>
                  </a:solidFill>
                  <a:latin typeface="Libre Baskerville" panose="02000000000000000000" pitchFamily="2" charset="0"/>
                </a:rPr>
                <a:t>I. Introduction</a:t>
              </a:r>
            </a:p>
          </p:txBody>
        </p:sp>
      </p:grpSp>
      <p:grpSp>
        <p:nvGrpSpPr>
          <p:cNvPr id="7" name="Group 6">
            <a:extLst>
              <a:ext uri="{FF2B5EF4-FFF2-40B4-BE49-F238E27FC236}">
                <a16:creationId xmlns:a16="http://schemas.microsoft.com/office/drawing/2014/main" id="{C9522AB1-F67E-424A-9BB4-2A1BA1816EE6}"/>
              </a:ext>
            </a:extLst>
          </p:cNvPr>
          <p:cNvGrpSpPr/>
          <p:nvPr/>
        </p:nvGrpSpPr>
        <p:grpSpPr>
          <a:xfrm>
            <a:off x="590846" y="8914532"/>
            <a:ext cx="14064442" cy="18036313"/>
            <a:chOff x="22326600" y="7745167"/>
            <a:chExt cx="10058400" cy="16600438"/>
          </a:xfrm>
        </p:grpSpPr>
        <p:sp>
          <p:nvSpPr>
            <p:cNvPr id="47" name="Rectangle 46">
              <a:extLst>
                <a:ext uri="{FF2B5EF4-FFF2-40B4-BE49-F238E27FC236}">
                  <a16:creationId xmlns:a16="http://schemas.microsoft.com/office/drawing/2014/main" id="{B9C39BF6-8B9A-45D3-A730-4CDDF5EAA7F1}"/>
                </a:ext>
              </a:extLst>
            </p:cNvPr>
            <p:cNvSpPr/>
            <p:nvPr/>
          </p:nvSpPr>
          <p:spPr>
            <a:xfrm>
              <a:off x="22326600" y="7745167"/>
              <a:ext cx="10058400" cy="166004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kern="1200" smtId="4294967295"/>
              </a:defPPr>
            </a:lstStyle>
            <a:p>
              <a:pPr algn="ctr"/>
              <a:endParaRPr lang="en-US" sz="9600" dirty="0"/>
            </a:p>
          </p:txBody>
        </p:sp>
        <p:sp>
          <p:nvSpPr>
            <p:cNvPr id="68" name="TextBox 67">
              <a:extLst>
                <a:ext uri="{FF2B5EF4-FFF2-40B4-BE49-F238E27FC236}">
                  <a16:creationId xmlns:a16="http://schemas.microsoft.com/office/drawing/2014/main" id="{47F717BC-0897-4243-A282-98EF911708EA}"/>
                </a:ext>
              </a:extLst>
            </p:cNvPr>
            <p:cNvSpPr txBox="1"/>
            <p:nvPr/>
          </p:nvSpPr>
          <p:spPr>
            <a:xfrm>
              <a:off x="22555200" y="8745113"/>
              <a:ext cx="9601200" cy="1104771"/>
            </a:xfrm>
            <a:prstGeom prst="rect">
              <a:avLst/>
            </a:prstGeom>
            <a:noFill/>
          </p:spPr>
          <p:txBody>
            <a:bodyPr wrap="square" rtlCol="0">
              <a:spAutoFit/>
            </a:bodyPr>
            <a:lstStyle>
              <a:defPPr>
                <a:defRPr kern="1200" smtId="4294967295"/>
              </a:defPPr>
            </a:lstStyle>
            <a:p>
              <a:pPr>
                <a:spcAft>
                  <a:spcPts val="1500"/>
                </a:spcAft>
              </a:pPr>
              <a:r>
                <a:rPr lang="en-US" dirty="0">
                  <a:ea typeface="Open Sans" panose="020B0606030504020204" pitchFamily="34" charset="0"/>
                  <a:cs typeface="Times New Roman" panose="02020603050405020304" pitchFamily="18" charset="0"/>
                </a:rPr>
                <a:t>First, we modeled the isolated growth for each of the seven most abundant genus of bacteria within the microbiome, as determined by the Dinsdale Lab’s shotgun sequencing. We assume no competition or network interactions and that the growth rate is a function of temperature</a:t>
              </a:r>
            </a:p>
          </p:txBody>
        </p:sp>
        <p:sp>
          <p:nvSpPr>
            <p:cNvPr id="69" name="TextBox 68">
              <a:extLst>
                <a:ext uri="{FF2B5EF4-FFF2-40B4-BE49-F238E27FC236}">
                  <a16:creationId xmlns:a16="http://schemas.microsoft.com/office/drawing/2014/main" id="{27A0BB3C-427E-42CA-963C-DA612C8F2B9C}"/>
                </a:ext>
              </a:extLst>
            </p:cNvPr>
            <p:cNvSpPr txBox="1"/>
            <p:nvPr/>
          </p:nvSpPr>
          <p:spPr>
            <a:xfrm>
              <a:off x="22555200" y="8077201"/>
              <a:ext cx="9601200" cy="651531"/>
            </a:xfrm>
            <a:prstGeom prst="rect">
              <a:avLst/>
            </a:prstGeom>
            <a:noFill/>
          </p:spPr>
          <p:txBody>
            <a:bodyPr wrap="square" rtlCol="0">
              <a:spAutoFit/>
            </a:bodyPr>
            <a:lstStyle>
              <a:defPPr>
                <a:defRPr kern="1200" smtId="4294967295"/>
              </a:defPPr>
            </a:lstStyle>
            <a:p>
              <a:r>
                <a:rPr lang="en-US" sz="4000" dirty="0">
                  <a:solidFill>
                    <a:srgbClr val="35477C"/>
                  </a:solidFill>
                  <a:latin typeface="Libre Baskerville" panose="02000000000000000000" pitchFamily="2" charset="0"/>
                </a:rPr>
                <a:t>II. Isolated Growth</a:t>
              </a:r>
            </a:p>
          </p:txBody>
        </p:sp>
      </p:grpSp>
      <p:pic>
        <p:nvPicPr>
          <p:cNvPr id="29" name="Picture 28">
            <a:extLst>
              <a:ext uri="{FF2B5EF4-FFF2-40B4-BE49-F238E27FC236}">
                <a16:creationId xmlns:a16="http://schemas.microsoft.com/office/drawing/2014/main" id="{FC8F9548-2F04-0044-B11A-75F2F0C2DFDD}"/>
              </a:ext>
            </a:extLst>
          </p:cNvPr>
          <p:cNvPicPr>
            <a:picLocks/>
          </p:cNvPicPr>
          <p:nvPr/>
        </p:nvPicPr>
        <p:blipFill>
          <a:blip r:embed="rId3"/>
          <a:stretch>
            <a:fillRect/>
          </a:stretch>
        </p:blipFill>
        <p:spPr>
          <a:xfrm>
            <a:off x="39319200" y="1122490"/>
            <a:ext cx="3657600" cy="4114800"/>
          </a:xfrm>
          <a:prstGeom prst="rect">
            <a:avLst/>
          </a:prstGeom>
          <a:noFill/>
        </p:spPr>
      </p:pic>
      <p:pic>
        <p:nvPicPr>
          <p:cNvPr id="30" name="Picture 29">
            <a:extLst>
              <a:ext uri="{FF2B5EF4-FFF2-40B4-BE49-F238E27FC236}">
                <a16:creationId xmlns:a16="http://schemas.microsoft.com/office/drawing/2014/main" id="{70A049CF-2393-1540-8256-EC3CE725385A}"/>
              </a:ext>
            </a:extLst>
          </p:cNvPr>
          <p:cNvPicPr>
            <a:picLocks/>
          </p:cNvPicPr>
          <p:nvPr/>
        </p:nvPicPr>
        <p:blipFill rotWithShape="1">
          <a:blip r:embed="rId4"/>
          <a:srcRect l="19829" t="1696" r="20677" b="5892"/>
          <a:stretch/>
        </p:blipFill>
        <p:spPr>
          <a:xfrm>
            <a:off x="685800" y="1406946"/>
            <a:ext cx="3657600" cy="4114800"/>
          </a:xfrm>
          <a:prstGeom prst="rect">
            <a:avLst/>
          </a:prstGeom>
        </p:spPr>
      </p:pic>
      <p:sp>
        <p:nvSpPr>
          <p:cNvPr id="6" name="TextBox 5">
            <a:extLst>
              <a:ext uri="{FF2B5EF4-FFF2-40B4-BE49-F238E27FC236}">
                <a16:creationId xmlns:a16="http://schemas.microsoft.com/office/drawing/2014/main" id="{71B9FCB5-0436-9247-BB11-202136018F4F}"/>
              </a:ext>
            </a:extLst>
          </p:cNvPr>
          <p:cNvSpPr txBox="1"/>
          <p:nvPr/>
        </p:nvSpPr>
        <p:spPr>
          <a:xfrm>
            <a:off x="-4427621" y="15207916"/>
            <a:ext cx="184731" cy="461665"/>
          </a:xfrm>
          <a:prstGeom prst="rect">
            <a:avLst/>
          </a:prstGeom>
          <a:noFill/>
        </p:spPr>
        <p:txBody>
          <a:bodyPr wrap="none" rtlCol="0">
            <a:spAutoFit/>
          </a:bodyPr>
          <a:lstStyle/>
          <a:p>
            <a:endParaRPr lang="en-US" dirty="0"/>
          </a:p>
        </p:txBody>
      </p:sp>
      <p:grpSp>
        <p:nvGrpSpPr>
          <p:cNvPr id="91" name="Group 90">
            <a:extLst>
              <a:ext uri="{FF2B5EF4-FFF2-40B4-BE49-F238E27FC236}">
                <a16:creationId xmlns:a16="http://schemas.microsoft.com/office/drawing/2014/main" id="{8B1F2612-CE6C-6242-A720-C816F94ACBF9}"/>
              </a:ext>
            </a:extLst>
          </p:cNvPr>
          <p:cNvGrpSpPr/>
          <p:nvPr/>
        </p:nvGrpSpPr>
        <p:grpSpPr>
          <a:xfrm>
            <a:off x="29293953" y="8914532"/>
            <a:ext cx="14064442" cy="18036313"/>
            <a:chOff x="22326600" y="7745166"/>
            <a:chExt cx="10058400" cy="16592787"/>
          </a:xfrm>
        </p:grpSpPr>
        <p:sp>
          <p:nvSpPr>
            <p:cNvPr id="92" name="Rectangle 91">
              <a:extLst>
                <a:ext uri="{FF2B5EF4-FFF2-40B4-BE49-F238E27FC236}">
                  <a16:creationId xmlns:a16="http://schemas.microsoft.com/office/drawing/2014/main" id="{E00FF820-EB13-FE46-A5A4-049374AD2DF1}"/>
                </a:ext>
              </a:extLst>
            </p:cNvPr>
            <p:cNvSpPr/>
            <p:nvPr/>
          </p:nvSpPr>
          <p:spPr>
            <a:xfrm>
              <a:off x="22326600" y="7745166"/>
              <a:ext cx="10058400" cy="165927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kern="1200" smtId="4294967295"/>
              </a:defPPr>
            </a:lstStyle>
            <a:p>
              <a:pPr algn="ctr"/>
              <a:endParaRPr lang="en-US" sz="9600"/>
            </a:p>
          </p:txBody>
        </p:sp>
        <p:sp>
          <p:nvSpPr>
            <p:cNvPr id="93" name="TextBox 92">
              <a:extLst>
                <a:ext uri="{FF2B5EF4-FFF2-40B4-BE49-F238E27FC236}">
                  <a16:creationId xmlns:a16="http://schemas.microsoft.com/office/drawing/2014/main" id="{C8896133-D60B-8441-8AE2-3582F941D1FB}"/>
                </a:ext>
              </a:extLst>
            </p:cNvPr>
            <p:cNvSpPr txBox="1"/>
            <p:nvPr/>
          </p:nvSpPr>
          <p:spPr>
            <a:xfrm>
              <a:off x="22555200" y="8759100"/>
              <a:ext cx="9601200" cy="1104261"/>
            </a:xfrm>
            <a:prstGeom prst="rect">
              <a:avLst/>
            </a:prstGeom>
            <a:noFill/>
          </p:spPr>
          <p:txBody>
            <a:bodyPr wrap="square" rtlCol="0">
              <a:spAutoFit/>
            </a:bodyPr>
            <a:lstStyle>
              <a:defPPr>
                <a:defRPr kern="1200" smtId="4294967295"/>
              </a:defPPr>
            </a:lstStyle>
            <a:p>
              <a:pPr>
                <a:spcAft>
                  <a:spcPts val="1500"/>
                </a:spcAft>
              </a:pPr>
              <a:r>
                <a:rPr lang="en-US" dirty="0">
                  <a:ea typeface="Open Sans" panose="020B0606030504020204" pitchFamily="34" charset="0"/>
                  <a:cs typeface="Times New Roman" panose="02020603050405020304" pitchFamily="18" charset="0"/>
                </a:rPr>
                <a:t>Black band disease is currently a significant threat to </a:t>
              </a:r>
              <a:r>
                <a:rPr lang="en-US" i="1" dirty="0">
                  <a:ea typeface="Open Sans" panose="020B0606030504020204" pitchFamily="34" charset="0"/>
                  <a:cs typeface="Times New Roman" panose="02020603050405020304" pitchFamily="18" charset="0"/>
                </a:rPr>
                <a:t>P. strigosa</a:t>
              </a:r>
              <a:r>
                <a:rPr lang="en-US" dirty="0">
                  <a:ea typeface="Open Sans" panose="020B0606030504020204" pitchFamily="34" charset="0"/>
                  <a:cs typeface="Times New Roman" panose="02020603050405020304" pitchFamily="18" charset="0"/>
                </a:rPr>
                <a:t>. Previous research has shown that black band disease is correlated with an increase in the population of Cyanobacteria. We developed a model that takes into account the positive interaction between the Cyanobacteria population and Infected population</a:t>
              </a:r>
            </a:p>
          </p:txBody>
        </p:sp>
        <p:sp>
          <p:nvSpPr>
            <p:cNvPr id="94" name="TextBox 93">
              <a:extLst>
                <a:ext uri="{FF2B5EF4-FFF2-40B4-BE49-F238E27FC236}">
                  <a16:creationId xmlns:a16="http://schemas.microsoft.com/office/drawing/2014/main" id="{4C0CF2C2-3C39-5949-88FD-22765947029B}"/>
                </a:ext>
              </a:extLst>
            </p:cNvPr>
            <p:cNvSpPr txBox="1"/>
            <p:nvPr/>
          </p:nvSpPr>
          <p:spPr>
            <a:xfrm>
              <a:off x="22555200" y="8077201"/>
              <a:ext cx="9601200" cy="651231"/>
            </a:xfrm>
            <a:prstGeom prst="rect">
              <a:avLst/>
            </a:prstGeom>
            <a:noFill/>
          </p:spPr>
          <p:txBody>
            <a:bodyPr wrap="square" rtlCol="0">
              <a:spAutoFit/>
            </a:bodyPr>
            <a:lstStyle>
              <a:defPPr>
                <a:defRPr kern="1200" smtId="4294967295"/>
              </a:defPPr>
            </a:lstStyle>
            <a:p>
              <a:r>
                <a:rPr lang="en-US" sz="4000" dirty="0">
                  <a:solidFill>
                    <a:srgbClr val="35477C"/>
                  </a:solidFill>
                  <a:latin typeface="Libre Baskerville" panose="02000000000000000000" pitchFamily="2" charset="0"/>
                </a:rPr>
                <a:t>IV. Black Band Disease</a:t>
              </a:r>
            </a:p>
          </p:txBody>
        </p:sp>
      </p:grpSp>
      <p:grpSp>
        <p:nvGrpSpPr>
          <p:cNvPr id="95" name="Group 94">
            <a:extLst>
              <a:ext uri="{FF2B5EF4-FFF2-40B4-BE49-F238E27FC236}">
                <a16:creationId xmlns:a16="http://schemas.microsoft.com/office/drawing/2014/main" id="{619BCB87-3FA9-294A-BE65-456B3EB1C9A6}"/>
              </a:ext>
            </a:extLst>
          </p:cNvPr>
          <p:cNvGrpSpPr/>
          <p:nvPr/>
        </p:nvGrpSpPr>
        <p:grpSpPr>
          <a:xfrm>
            <a:off x="14909865" y="8914532"/>
            <a:ext cx="14064442" cy="18036315"/>
            <a:chOff x="22326600" y="7745166"/>
            <a:chExt cx="10058400" cy="16600439"/>
          </a:xfrm>
        </p:grpSpPr>
        <p:sp>
          <p:nvSpPr>
            <p:cNvPr id="96" name="Rectangle 95">
              <a:extLst>
                <a:ext uri="{FF2B5EF4-FFF2-40B4-BE49-F238E27FC236}">
                  <a16:creationId xmlns:a16="http://schemas.microsoft.com/office/drawing/2014/main" id="{6A639DA4-1E7A-CF43-890E-E6480F06BF0B}"/>
                </a:ext>
              </a:extLst>
            </p:cNvPr>
            <p:cNvSpPr/>
            <p:nvPr/>
          </p:nvSpPr>
          <p:spPr>
            <a:xfrm>
              <a:off x="22326600" y="7745166"/>
              <a:ext cx="10058400" cy="166004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kern="1200" smtId="4294967295"/>
              </a:defPPr>
            </a:lstStyle>
            <a:p>
              <a:pPr algn="ctr"/>
              <a:endParaRPr lang="en-US" sz="9600"/>
            </a:p>
          </p:txBody>
        </p:sp>
        <p:sp>
          <p:nvSpPr>
            <p:cNvPr id="97" name="TextBox 96">
              <a:extLst>
                <a:ext uri="{FF2B5EF4-FFF2-40B4-BE49-F238E27FC236}">
                  <a16:creationId xmlns:a16="http://schemas.microsoft.com/office/drawing/2014/main" id="{3CD0F369-FE1E-8E4E-9665-E0D247BB202C}"/>
                </a:ext>
              </a:extLst>
            </p:cNvPr>
            <p:cNvSpPr txBox="1"/>
            <p:nvPr/>
          </p:nvSpPr>
          <p:spPr>
            <a:xfrm>
              <a:off x="22555200" y="8745113"/>
              <a:ext cx="9601200" cy="764841"/>
            </a:xfrm>
            <a:prstGeom prst="rect">
              <a:avLst/>
            </a:prstGeom>
            <a:noFill/>
          </p:spPr>
          <p:txBody>
            <a:bodyPr wrap="square" rtlCol="0">
              <a:spAutoFit/>
            </a:bodyPr>
            <a:lstStyle>
              <a:defPPr>
                <a:defRPr kern="1200" smtId="4294967295"/>
              </a:defPPr>
            </a:lstStyle>
            <a:p>
              <a:pPr>
                <a:spcAft>
                  <a:spcPts val="1500"/>
                </a:spcAft>
              </a:pPr>
              <a:r>
                <a:rPr lang="en-US" dirty="0">
                  <a:ea typeface="Open Sans" panose="020B0606030504020204" pitchFamily="34" charset="0"/>
                  <a:cs typeface="Times New Roman" panose="02020603050405020304" pitchFamily="18" charset="0"/>
                </a:rPr>
                <a:t>The microbiome is a complex network of different populations interacting with each other. In this part of the model, we take into account how network interactions affect the composition of the microbiome. </a:t>
              </a:r>
              <a:endParaRPr lang="en-US" b="1" dirty="0">
                <a:ea typeface="Open Sans" panose="020B0606030504020204" pitchFamily="34" charset="0"/>
                <a:cs typeface="Times New Roman" panose="02020603050405020304" pitchFamily="18" charset="0"/>
              </a:endParaRPr>
            </a:p>
          </p:txBody>
        </p:sp>
        <p:sp>
          <p:nvSpPr>
            <p:cNvPr id="98" name="TextBox 97">
              <a:extLst>
                <a:ext uri="{FF2B5EF4-FFF2-40B4-BE49-F238E27FC236}">
                  <a16:creationId xmlns:a16="http://schemas.microsoft.com/office/drawing/2014/main" id="{6AE8F68B-BCC7-BC44-8995-95657B84707F}"/>
                </a:ext>
              </a:extLst>
            </p:cNvPr>
            <p:cNvSpPr txBox="1"/>
            <p:nvPr/>
          </p:nvSpPr>
          <p:spPr>
            <a:xfrm>
              <a:off x="22555200" y="8077201"/>
              <a:ext cx="9601200" cy="651531"/>
            </a:xfrm>
            <a:prstGeom prst="rect">
              <a:avLst/>
            </a:prstGeom>
            <a:noFill/>
          </p:spPr>
          <p:txBody>
            <a:bodyPr wrap="square" rtlCol="0">
              <a:spAutoFit/>
            </a:bodyPr>
            <a:lstStyle>
              <a:defPPr>
                <a:defRPr kern="1200" smtId="4294967295"/>
              </a:defPPr>
            </a:lstStyle>
            <a:p>
              <a:r>
                <a:rPr lang="en-US" sz="4000" dirty="0">
                  <a:solidFill>
                    <a:srgbClr val="35477C"/>
                  </a:solidFill>
                  <a:latin typeface="Libre Baskerville" panose="02000000000000000000" pitchFamily="2" charset="0"/>
                </a:rPr>
                <a:t>III. Healthy Microbiome Network</a:t>
              </a:r>
            </a:p>
          </p:txBody>
        </p:sp>
      </p:grpSp>
      <p:grpSp>
        <p:nvGrpSpPr>
          <p:cNvPr id="99" name="Group 98">
            <a:extLst>
              <a:ext uri="{FF2B5EF4-FFF2-40B4-BE49-F238E27FC236}">
                <a16:creationId xmlns:a16="http://schemas.microsoft.com/office/drawing/2014/main" id="{D837ED42-3C31-8244-9817-89FA4FEDD61E}"/>
              </a:ext>
            </a:extLst>
          </p:cNvPr>
          <p:cNvGrpSpPr/>
          <p:nvPr/>
        </p:nvGrpSpPr>
        <p:grpSpPr>
          <a:xfrm>
            <a:off x="29289961" y="27102827"/>
            <a:ext cx="14068434" cy="2898398"/>
            <a:chOff x="33146999" y="28576718"/>
            <a:chExt cx="12284481" cy="3017520"/>
          </a:xfrm>
        </p:grpSpPr>
        <p:sp>
          <p:nvSpPr>
            <p:cNvPr id="100" name="Rectangle 99">
              <a:extLst>
                <a:ext uri="{FF2B5EF4-FFF2-40B4-BE49-F238E27FC236}">
                  <a16:creationId xmlns:a16="http://schemas.microsoft.com/office/drawing/2014/main" id="{86457439-1943-BE4F-A25C-6A66D4936374}"/>
                </a:ext>
              </a:extLst>
            </p:cNvPr>
            <p:cNvSpPr/>
            <p:nvPr/>
          </p:nvSpPr>
          <p:spPr>
            <a:xfrm>
              <a:off x="33146999" y="28576718"/>
              <a:ext cx="12284481" cy="3017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kern="1200" smtId="4294967295"/>
              </a:defPPr>
            </a:lstStyle>
            <a:p>
              <a:pPr algn="ctr"/>
              <a:endParaRPr lang="en-US" sz="9600"/>
            </a:p>
          </p:txBody>
        </p:sp>
        <p:sp>
          <p:nvSpPr>
            <p:cNvPr id="101" name="TextBox 100">
              <a:extLst>
                <a:ext uri="{FF2B5EF4-FFF2-40B4-BE49-F238E27FC236}">
                  <a16:creationId xmlns:a16="http://schemas.microsoft.com/office/drawing/2014/main" id="{1596831C-AD4B-904A-B5BA-AA6ACAEEBB76}"/>
                </a:ext>
              </a:extLst>
            </p:cNvPr>
            <p:cNvSpPr txBox="1"/>
            <p:nvPr/>
          </p:nvSpPr>
          <p:spPr>
            <a:xfrm>
              <a:off x="33375599" y="29561135"/>
              <a:ext cx="11800655" cy="1370087"/>
            </a:xfrm>
            <a:prstGeom prst="rect">
              <a:avLst/>
            </a:prstGeom>
            <a:noFill/>
          </p:spPr>
          <p:txBody>
            <a:bodyPr wrap="square" rtlCol="0">
              <a:spAutoFit/>
            </a:bodyPr>
            <a:lstStyle>
              <a:defPPr>
                <a:defRPr kern="1200" smtId="4294967295"/>
              </a:defPPr>
            </a:lstStyle>
            <a:p>
              <a:pPr>
                <a:spcAft>
                  <a:spcPts val="1000"/>
                </a:spcAft>
              </a:pPr>
              <a:r>
                <a:rPr lang="en-US" sz="1800" dirty="0">
                  <a:ea typeface="Open Sans" panose="020B0606030504020204" pitchFamily="34" charset="0"/>
                  <a:cs typeface="Times New Roman" panose="02020603050405020304" pitchFamily="18" charset="0"/>
                </a:rPr>
                <a:t>Meyer, J. L., </a:t>
              </a:r>
              <a:r>
                <a:rPr lang="en-US" sz="1800" dirty="0" err="1">
                  <a:ea typeface="Open Sans" panose="020B0606030504020204" pitchFamily="34" charset="0"/>
                  <a:cs typeface="Times New Roman" panose="02020603050405020304" pitchFamily="18" charset="0"/>
                </a:rPr>
                <a:t>Gunasekera</a:t>
              </a:r>
              <a:r>
                <a:rPr lang="en-US" sz="1800" dirty="0">
                  <a:ea typeface="Open Sans" panose="020B0606030504020204" pitchFamily="34" charset="0"/>
                  <a:cs typeface="Times New Roman" panose="02020603050405020304" pitchFamily="18" charset="0"/>
                </a:rPr>
                <a:t>, S. P., Scott, R. M., Paul, V. J., &amp; </a:t>
              </a:r>
              <a:r>
                <a:rPr lang="en-US" sz="1800" dirty="0" err="1">
                  <a:ea typeface="Open Sans" panose="020B0606030504020204" pitchFamily="34" charset="0"/>
                  <a:cs typeface="Times New Roman" panose="02020603050405020304" pitchFamily="18" charset="0"/>
                </a:rPr>
                <a:t>Teplitski</a:t>
              </a:r>
              <a:r>
                <a:rPr lang="en-US" sz="1800" dirty="0">
                  <a:ea typeface="Open Sans" panose="020B0606030504020204" pitchFamily="34" charset="0"/>
                  <a:cs typeface="Times New Roman" panose="02020603050405020304" pitchFamily="18" charset="0"/>
                </a:rPr>
                <a:t>, M. (2015). Microbiome shifts and the inhibition of quorum sensing by Black Band Disease cyanobacteria. The ISME journal, 10(5), 1204-16.</a:t>
              </a:r>
            </a:p>
            <a:p>
              <a:pPr>
                <a:spcAft>
                  <a:spcPts val="1000"/>
                </a:spcAft>
              </a:pPr>
              <a:r>
                <a:rPr lang="en-US" sz="1800" dirty="0">
                  <a:ea typeface="Open Sans" panose="020B0606030504020204" pitchFamily="34" charset="0"/>
                  <a:cs typeface="Times New Roman" panose="02020603050405020304" pitchFamily="18" charset="0"/>
                </a:rPr>
                <a:t>Marino, S., Baxter, N. T., </a:t>
              </a:r>
              <a:r>
                <a:rPr lang="en-US" sz="1800" dirty="0" err="1">
                  <a:ea typeface="Open Sans" panose="020B0606030504020204" pitchFamily="34" charset="0"/>
                  <a:cs typeface="Times New Roman" panose="02020603050405020304" pitchFamily="18" charset="0"/>
                </a:rPr>
                <a:t>Huffnagle</a:t>
              </a:r>
              <a:r>
                <a:rPr lang="en-US" sz="1800" dirty="0">
                  <a:ea typeface="Open Sans" panose="020B0606030504020204" pitchFamily="34" charset="0"/>
                  <a:cs typeface="Times New Roman" panose="02020603050405020304" pitchFamily="18" charset="0"/>
                </a:rPr>
                <a:t>, G. B., </a:t>
              </a:r>
              <a:r>
                <a:rPr lang="en-US" sz="1800" dirty="0" err="1">
                  <a:ea typeface="Open Sans" panose="020B0606030504020204" pitchFamily="34" charset="0"/>
                  <a:cs typeface="Times New Roman" panose="02020603050405020304" pitchFamily="18" charset="0"/>
                </a:rPr>
                <a:t>Petrosino</a:t>
              </a:r>
              <a:r>
                <a:rPr lang="en-US" sz="1800" dirty="0">
                  <a:ea typeface="Open Sans" panose="020B0606030504020204" pitchFamily="34" charset="0"/>
                  <a:cs typeface="Times New Roman" panose="02020603050405020304" pitchFamily="18" charset="0"/>
                </a:rPr>
                <a:t>, J. F., &amp; Schloss, P. D. (2014). Mathematical modeling of primary succession of murine intestinal microbiota. PNAS, 111(1), 439-44.</a:t>
              </a:r>
            </a:p>
          </p:txBody>
        </p:sp>
        <p:sp>
          <p:nvSpPr>
            <p:cNvPr id="102" name="TextBox 101">
              <a:extLst>
                <a:ext uri="{FF2B5EF4-FFF2-40B4-BE49-F238E27FC236}">
                  <a16:creationId xmlns:a16="http://schemas.microsoft.com/office/drawing/2014/main" id="{D9D3B63F-3E48-5B4B-8D81-64107E34D16F}"/>
                </a:ext>
              </a:extLst>
            </p:cNvPr>
            <p:cNvSpPr txBox="1"/>
            <p:nvPr/>
          </p:nvSpPr>
          <p:spPr>
            <a:xfrm>
              <a:off x="33375600" y="28893222"/>
              <a:ext cx="9601200" cy="666529"/>
            </a:xfrm>
            <a:prstGeom prst="rect">
              <a:avLst/>
            </a:prstGeom>
            <a:noFill/>
          </p:spPr>
          <p:txBody>
            <a:bodyPr wrap="square" rtlCol="0">
              <a:spAutoFit/>
            </a:bodyPr>
            <a:lstStyle>
              <a:defPPr>
                <a:defRPr kern="1200" smtId="4294967295"/>
              </a:defPPr>
            </a:lstStyle>
            <a:p>
              <a:r>
                <a:rPr lang="en-US" sz="3600" dirty="0">
                  <a:solidFill>
                    <a:srgbClr val="35477C"/>
                  </a:solidFill>
                  <a:latin typeface="Libre Baskerville" panose="02000000000000000000" pitchFamily="2" charset="0"/>
                </a:rPr>
                <a:t>References</a:t>
              </a:r>
            </a:p>
          </p:txBody>
        </p:sp>
      </p:grpSp>
      <p:sp>
        <p:nvSpPr>
          <p:cNvPr id="50" name="TextBox 49">
            <a:extLst>
              <a:ext uri="{FF2B5EF4-FFF2-40B4-BE49-F238E27FC236}">
                <a16:creationId xmlns:a16="http://schemas.microsoft.com/office/drawing/2014/main" id="{60EB0538-BF31-3C41-8D44-6A8D395E004B}"/>
              </a:ext>
            </a:extLst>
          </p:cNvPr>
          <p:cNvSpPr txBox="1"/>
          <p:nvPr/>
        </p:nvSpPr>
        <p:spPr>
          <a:xfrm>
            <a:off x="15229511" y="18278824"/>
            <a:ext cx="13425150" cy="830997"/>
          </a:xfrm>
          <a:prstGeom prst="rect">
            <a:avLst/>
          </a:prstGeom>
          <a:noFill/>
        </p:spPr>
        <p:txBody>
          <a:bodyPr wrap="square" rtlCol="0">
            <a:spAutoFit/>
          </a:bodyPr>
          <a:lstStyle>
            <a:defPPr>
              <a:defRPr kern="1200" smtId="4294967295"/>
            </a:defPPr>
          </a:lstStyle>
          <a:p>
            <a:pPr>
              <a:spcAft>
                <a:spcPts val="1500"/>
              </a:spcAft>
            </a:pPr>
            <a:r>
              <a:rPr lang="en-US" b="1" dirty="0">
                <a:ea typeface="Open Sans" panose="020B0606030504020204" pitchFamily="34" charset="0"/>
                <a:cs typeface="Times New Roman" panose="02020603050405020304" pitchFamily="18" charset="0"/>
              </a:rPr>
              <a:t>Fig. 3 compares the relative proportions of our simulated data at three mean temperatures and data collected by the Dinsdale Lab in Bermuda. </a:t>
            </a:r>
          </a:p>
        </p:txBody>
      </p:sp>
      <p:sp>
        <p:nvSpPr>
          <p:cNvPr id="51" name="TextBox 50">
            <a:extLst>
              <a:ext uri="{FF2B5EF4-FFF2-40B4-BE49-F238E27FC236}">
                <a16:creationId xmlns:a16="http://schemas.microsoft.com/office/drawing/2014/main" id="{38B8829F-6D26-1347-BFA9-4011E88373BC}"/>
              </a:ext>
            </a:extLst>
          </p:cNvPr>
          <p:cNvSpPr txBox="1"/>
          <p:nvPr/>
        </p:nvSpPr>
        <p:spPr>
          <a:xfrm>
            <a:off x="15253532" y="22599055"/>
            <a:ext cx="13425150" cy="830997"/>
          </a:xfrm>
          <a:prstGeom prst="rect">
            <a:avLst/>
          </a:prstGeom>
          <a:noFill/>
        </p:spPr>
        <p:txBody>
          <a:bodyPr wrap="square" rtlCol="0">
            <a:spAutoFit/>
          </a:bodyPr>
          <a:lstStyle>
            <a:defPPr>
              <a:defRPr kern="1200" smtId="4294967295"/>
            </a:defPPr>
          </a:lstStyle>
          <a:p>
            <a:pPr>
              <a:spcAft>
                <a:spcPts val="1500"/>
              </a:spcAft>
            </a:pPr>
            <a:r>
              <a:rPr lang="en-US" b="1" dirty="0">
                <a:ea typeface="Open Sans" panose="020B0606030504020204" pitchFamily="34" charset="0"/>
                <a:cs typeface="Times New Roman" panose="02020603050405020304" pitchFamily="18" charset="0"/>
              </a:rPr>
              <a:t>Fig. 4 shows how temperature effects the overall composition of the microbiome. Fig. 4a models a changing mean temperature, while Fig. 4b illustrates changing amplitude.</a:t>
            </a:r>
          </a:p>
        </p:txBody>
      </p:sp>
      <p:sp>
        <p:nvSpPr>
          <p:cNvPr id="64" name="TextBox 63">
            <a:extLst>
              <a:ext uri="{FF2B5EF4-FFF2-40B4-BE49-F238E27FC236}">
                <a16:creationId xmlns:a16="http://schemas.microsoft.com/office/drawing/2014/main" id="{5A908D9F-B919-964F-A71F-3B26D008B7D9}"/>
              </a:ext>
            </a:extLst>
          </p:cNvPr>
          <p:cNvSpPr txBox="1"/>
          <p:nvPr/>
        </p:nvSpPr>
        <p:spPr>
          <a:xfrm>
            <a:off x="947735" y="21234747"/>
            <a:ext cx="13425150" cy="830997"/>
          </a:xfrm>
          <a:prstGeom prst="rect">
            <a:avLst/>
          </a:prstGeom>
          <a:noFill/>
        </p:spPr>
        <p:txBody>
          <a:bodyPr wrap="square" rtlCol="0">
            <a:spAutoFit/>
          </a:bodyPr>
          <a:lstStyle>
            <a:defPPr>
              <a:defRPr kern="1200" smtId="4294967295"/>
            </a:defPPr>
          </a:lstStyle>
          <a:p>
            <a:pPr>
              <a:spcAft>
                <a:spcPts val="1500"/>
              </a:spcAft>
            </a:pPr>
            <a:r>
              <a:rPr lang="en-US" b="1" dirty="0">
                <a:ea typeface="Open Sans" panose="020B0606030504020204" pitchFamily="34" charset="0"/>
                <a:cs typeface="Times New Roman" panose="02020603050405020304" pitchFamily="18" charset="0"/>
              </a:rPr>
              <a:t>Fig. 1a illustrates the effect mean temperature has on the time it takes for each population to reach half of the carrying capacity, while Fig. 1b shows the effects of temperature amplitude.</a:t>
            </a:r>
          </a:p>
        </p:txBody>
      </p:sp>
      <mc:AlternateContent xmlns:mc="http://schemas.openxmlformats.org/markup-compatibility/2006">
        <mc:Choice xmlns:a14="http://schemas.microsoft.com/office/drawing/2010/main" Requires="a14">
          <p:sp>
            <p:nvSpPr>
              <p:cNvPr id="75" name="TextBox 74">
                <a:extLst>
                  <a:ext uri="{FF2B5EF4-FFF2-40B4-BE49-F238E27FC236}">
                    <a16:creationId xmlns:a16="http://schemas.microsoft.com/office/drawing/2014/main" id="{2CF21734-3631-5A4E-B851-4F23B94CF77C}"/>
                  </a:ext>
                </a:extLst>
              </p:cNvPr>
              <p:cNvSpPr txBox="1"/>
              <p:nvPr/>
            </p:nvSpPr>
            <p:spPr>
              <a:xfrm>
                <a:off x="29782572" y="20796444"/>
                <a:ext cx="13425150" cy="1724703"/>
              </a:xfrm>
              <a:prstGeom prst="rect">
                <a:avLst/>
              </a:prstGeom>
              <a:noFill/>
            </p:spPr>
            <p:txBody>
              <a:bodyPr wrap="square" rtlCol="0">
                <a:spAutoFit/>
              </a:bodyPr>
              <a:lstStyle>
                <a:defPPr>
                  <a:defRPr kern="1200" smtId="4294967295"/>
                </a:defPPr>
              </a:lstStyle>
              <a:p>
                <a:pPr>
                  <a:spcAft>
                    <a:spcPts val="1500"/>
                  </a:spcAft>
                </a:pPr>
                <a:r>
                  <a:rPr lang="en-US" b="1" dirty="0">
                    <a:ea typeface="Open Sans" panose="020B0606030504020204" pitchFamily="34" charset="0"/>
                    <a:cs typeface="Times New Roman" panose="02020603050405020304" pitchFamily="18" charset="0"/>
                  </a:rPr>
                  <a:t>Fig. 6 shows the prevalence of black band disease as a function of temperature</a:t>
                </a:r>
                <a:r>
                  <a:rPr lang="en-US" dirty="0">
                    <a:ea typeface="Open Sans" panose="020B0606030504020204" pitchFamily="34" charset="0"/>
                    <a:cs typeface="Times New Roman" panose="02020603050405020304" pitchFamily="18" charset="0"/>
                  </a:rPr>
                  <a:t>, where prevalence is defined as </a:t>
                </a:r>
                <a14:m>
                  <m:oMath xmlns:m="http://schemas.openxmlformats.org/officeDocument/2006/math">
                    <m:f>
                      <m:fPr>
                        <m:ctrlPr>
                          <a:rPr lang="en-US" i="1" smtClean="0">
                            <a:latin typeface="Cambria Math" panose="02040503050406030204" pitchFamily="18" charset="0"/>
                            <a:ea typeface="Open Sans" panose="020B0606030504020204" pitchFamily="34" charset="0"/>
                            <a:cs typeface="Times New Roman" panose="02020603050405020304" pitchFamily="18" charset="0"/>
                          </a:rPr>
                        </m:ctrlPr>
                      </m:fPr>
                      <m:num>
                        <m:r>
                          <a:rPr lang="en-US" b="0" i="1" smtClean="0">
                            <a:latin typeface="Cambria Math" panose="02040503050406030204" pitchFamily="18" charset="0"/>
                            <a:ea typeface="Open Sans" panose="020B0606030504020204" pitchFamily="34" charset="0"/>
                            <a:cs typeface="Times New Roman" panose="02020603050405020304" pitchFamily="18" charset="0"/>
                          </a:rPr>
                          <m:t>𝐼</m:t>
                        </m:r>
                      </m:num>
                      <m:den>
                        <m:r>
                          <a:rPr lang="en-US" b="0" i="1" smtClean="0">
                            <a:latin typeface="Cambria Math" panose="02040503050406030204" pitchFamily="18" charset="0"/>
                            <a:ea typeface="Open Sans" panose="020B0606030504020204" pitchFamily="34" charset="0"/>
                            <a:cs typeface="Times New Roman" panose="02020603050405020304" pitchFamily="18" charset="0"/>
                          </a:rPr>
                          <m:t>𝐻</m:t>
                        </m:r>
                        <m:r>
                          <a:rPr lang="en-US" b="0" i="1" smtClean="0">
                            <a:latin typeface="Cambria Math" panose="02040503050406030204" pitchFamily="18" charset="0"/>
                            <a:ea typeface="Open Sans" panose="020B0606030504020204" pitchFamily="34" charset="0"/>
                            <a:cs typeface="Times New Roman" panose="02020603050405020304" pitchFamily="18" charset="0"/>
                          </a:rPr>
                          <m:t>+</m:t>
                        </m:r>
                        <m:r>
                          <a:rPr lang="en-US" b="0" i="1" smtClean="0">
                            <a:latin typeface="Cambria Math" panose="02040503050406030204" pitchFamily="18" charset="0"/>
                            <a:ea typeface="Open Sans" panose="020B0606030504020204" pitchFamily="34" charset="0"/>
                            <a:cs typeface="Times New Roman" panose="02020603050405020304" pitchFamily="18" charset="0"/>
                          </a:rPr>
                          <m:t>𝐼</m:t>
                        </m:r>
                      </m:den>
                    </m:f>
                  </m:oMath>
                </a14:m>
                <a:r>
                  <a:rPr lang="en-US" dirty="0">
                    <a:ea typeface="Open Sans" panose="020B0606030504020204" pitchFamily="34" charset="0"/>
                    <a:cs typeface="Times New Roman" panose="02020603050405020304" pitchFamily="18" charset="0"/>
                  </a:rPr>
                  <a:t>. Prevalence is calculated after 1000 days, which is sufficient time for the model to achieve a steady state. </a:t>
                </a:r>
                <a:r>
                  <a:rPr lang="en-US" b="1" dirty="0">
                    <a:ea typeface="Open Sans" panose="020B0606030504020204" pitchFamily="34" charset="0"/>
                    <a:cs typeface="Times New Roman" panose="02020603050405020304" pitchFamily="18" charset="0"/>
                  </a:rPr>
                  <a:t>Fig. 6a shows the effects of changing mean temperature and Fig. 6b shows changing amplitude.</a:t>
                </a:r>
              </a:p>
            </p:txBody>
          </p:sp>
        </mc:Choice>
        <mc:Fallback>
          <p:sp>
            <p:nvSpPr>
              <p:cNvPr id="75" name="TextBox 74">
                <a:extLst>
                  <a:ext uri="{FF2B5EF4-FFF2-40B4-BE49-F238E27FC236}">
                    <a16:creationId xmlns:a16="http://schemas.microsoft.com/office/drawing/2014/main" id="{2CF21734-3631-5A4E-B851-4F23B94CF77C}"/>
                  </a:ext>
                </a:extLst>
              </p:cNvPr>
              <p:cNvSpPr txBox="1">
                <a:spLocks noRot="1" noChangeAspect="1" noMove="1" noResize="1" noEditPoints="1" noAdjustHandles="1" noChangeArrowheads="1" noChangeShapeType="1" noTextEdit="1"/>
              </p:cNvSpPr>
              <p:nvPr/>
            </p:nvSpPr>
            <p:spPr>
              <a:xfrm>
                <a:off x="29782572" y="20796444"/>
                <a:ext cx="13425150" cy="1724703"/>
              </a:xfrm>
              <a:prstGeom prst="rect">
                <a:avLst/>
              </a:prstGeom>
              <a:blipFill>
                <a:blip r:embed="rId5"/>
                <a:stretch>
                  <a:fillRect l="-662" t="-2941" b="-7353"/>
                </a:stretch>
              </a:blipFill>
            </p:spPr>
            <p:txBody>
              <a:bodyPr/>
              <a:lstStyle/>
              <a:p>
                <a:r>
                  <a:rPr lang="en-US">
                    <a:noFill/>
                  </a:rPr>
                  <a:t> </a:t>
                </a:r>
              </a:p>
            </p:txBody>
          </p:sp>
        </mc:Fallback>
      </mc:AlternateContent>
      <p:pic>
        <p:nvPicPr>
          <p:cNvPr id="12" name="Picture 11">
            <a:extLst>
              <a:ext uri="{FF2B5EF4-FFF2-40B4-BE49-F238E27FC236}">
                <a16:creationId xmlns:a16="http://schemas.microsoft.com/office/drawing/2014/main" id="{DAD79B15-7B85-5745-A205-D2ACF9AA966B}"/>
              </a:ext>
            </a:extLst>
          </p:cNvPr>
          <p:cNvPicPr>
            <a:picLocks noChangeAspect="1"/>
          </p:cNvPicPr>
          <p:nvPr/>
        </p:nvPicPr>
        <p:blipFill rotWithShape="1">
          <a:blip r:embed="rId6"/>
          <a:srcRect t="12922" b="12621"/>
          <a:stretch/>
        </p:blipFill>
        <p:spPr>
          <a:xfrm>
            <a:off x="37780976" y="5743798"/>
            <a:ext cx="5221224" cy="2916615"/>
          </a:xfrm>
          <a:prstGeom prst="rect">
            <a:avLst/>
          </a:prstGeom>
        </p:spPr>
      </p:pic>
      <p:sp>
        <p:nvSpPr>
          <p:cNvPr id="67" name="TextBox 66">
            <a:extLst>
              <a:ext uri="{FF2B5EF4-FFF2-40B4-BE49-F238E27FC236}">
                <a16:creationId xmlns:a16="http://schemas.microsoft.com/office/drawing/2014/main" id="{2F96CB20-1F4E-3A4A-AAD3-F721EB82D665}"/>
              </a:ext>
            </a:extLst>
          </p:cNvPr>
          <p:cNvSpPr txBox="1"/>
          <p:nvPr/>
        </p:nvSpPr>
        <p:spPr>
          <a:xfrm>
            <a:off x="15292981" y="13929543"/>
            <a:ext cx="13425149" cy="461665"/>
          </a:xfrm>
          <a:prstGeom prst="rect">
            <a:avLst/>
          </a:prstGeom>
          <a:noFill/>
        </p:spPr>
        <p:txBody>
          <a:bodyPr wrap="square" rtlCol="0">
            <a:spAutoFit/>
          </a:bodyPr>
          <a:lstStyle>
            <a:defPPr>
              <a:defRPr kern="1200" smtId="4294967295"/>
            </a:defPPr>
          </a:lstStyle>
          <a:p>
            <a:pPr>
              <a:spcAft>
                <a:spcPts val="1500"/>
              </a:spcAft>
            </a:pPr>
            <a:r>
              <a:rPr lang="en-US" dirty="0">
                <a:ea typeface="Open Sans" panose="020B0606030504020204" pitchFamily="34" charset="0"/>
                <a:cs typeface="Times New Roman" panose="02020603050405020304" pitchFamily="18" charset="0"/>
              </a:rPr>
              <a:t>In </a:t>
            </a:r>
            <a:r>
              <a:rPr lang="en-US" b="1" dirty="0">
                <a:ea typeface="Open Sans" panose="020B0606030504020204" pitchFamily="34" charset="0"/>
                <a:cs typeface="Times New Roman" panose="02020603050405020304" pitchFamily="18" charset="0"/>
              </a:rPr>
              <a:t>Fig. 2, we see the growth rates of the microbiome as they reach a steady state.</a:t>
            </a:r>
          </a:p>
        </p:txBody>
      </p:sp>
      <p:sp>
        <p:nvSpPr>
          <p:cNvPr id="70" name="TextBox 69">
            <a:extLst>
              <a:ext uri="{FF2B5EF4-FFF2-40B4-BE49-F238E27FC236}">
                <a16:creationId xmlns:a16="http://schemas.microsoft.com/office/drawing/2014/main" id="{9315BDC5-8930-164C-A87A-52617344226F}"/>
              </a:ext>
            </a:extLst>
          </p:cNvPr>
          <p:cNvSpPr txBox="1"/>
          <p:nvPr/>
        </p:nvSpPr>
        <p:spPr>
          <a:xfrm>
            <a:off x="29782572" y="15557533"/>
            <a:ext cx="13425149" cy="830997"/>
          </a:xfrm>
          <a:prstGeom prst="rect">
            <a:avLst/>
          </a:prstGeom>
          <a:noFill/>
        </p:spPr>
        <p:txBody>
          <a:bodyPr wrap="square" rtlCol="0">
            <a:spAutoFit/>
          </a:bodyPr>
          <a:lstStyle>
            <a:defPPr>
              <a:defRPr kern="1200" smtId="4294967295"/>
            </a:defPPr>
          </a:lstStyle>
          <a:p>
            <a:pPr>
              <a:spcAft>
                <a:spcPts val="1500"/>
              </a:spcAft>
            </a:pPr>
            <a:r>
              <a:rPr lang="en-US" b="1" dirty="0">
                <a:ea typeface="Open Sans" panose="020B0606030504020204" pitchFamily="34" charset="0"/>
                <a:cs typeface="Times New Roman" panose="02020603050405020304" pitchFamily="18" charset="0"/>
              </a:rPr>
              <a:t>Fig. 5 compares black band prevalence at normal and high temperatures. The graph displays healthy coral growth and infected coral growth as a percentage of carrying capacity.</a:t>
            </a:r>
          </a:p>
        </p:txBody>
      </p:sp>
      <p:pic>
        <p:nvPicPr>
          <p:cNvPr id="16" name="Picture 15">
            <a:extLst>
              <a:ext uri="{FF2B5EF4-FFF2-40B4-BE49-F238E27FC236}">
                <a16:creationId xmlns:a16="http://schemas.microsoft.com/office/drawing/2014/main" id="{418FD7AE-F0E5-C440-94DA-EA82F1D0F3C6}"/>
              </a:ext>
            </a:extLst>
          </p:cNvPr>
          <p:cNvPicPr>
            <a:picLocks noChangeAspect="1"/>
          </p:cNvPicPr>
          <p:nvPr/>
        </p:nvPicPr>
        <p:blipFill rotWithShape="1">
          <a:blip r:embed="rId7">
            <a:extLst>
              <a:ext uri="{28A0092B-C50C-407E-A947-70E740481C1C}">
                <a14:useLocalDpi xmlns:a14="http://schemas.microsoft.com/office/drawing/2010/main" val="0"/>
              </a:ext>
            </a:extLst>
          </a:blip>
          <a:srcRect r="26067"/>
          <a:stretch/>
        </p:blipFill>
        <p:spPr>
          <a:xfrm>
            <a:off x="770456" y="22175819"/>
            <a:ext cx="6949440" cy="4377840"/>
          </a:xfrm>
          <a:prstGeom prst="rect">
            <a:avLst/>
          </a:prstGeom>
        </p:spPr>
      </p:pic>
      <mc:AlternateContent xmlns:mc="http://schemas.openxmlformats.org/markup-compatibility/2006">
        <mc:Choice xmlns:a14="http://schemas.microsoft.com/office/drawing/2010/main" Requires="a14">
          <p:sp>
            <p:nvSpPr>
              <p:cNvPr id="71" name="TextBox 70">
                <a:extLst>
                  <a:ext uri="{FF2B5EF4-FFF2-40B4-BE49-F238E27FC236}">
                    <a16:creationId xmlns:a16="http://schemas.microsoft.com/office/drawing/2014/main" id="{4846093E-A6B0-BC4D-82D8-3740794A2E33}"/>
                  </a:ext>
                </a:extLst>
              </p:cNvPr>
              <p:cNvSpPr txBox="1"/>
              <p:nvPr/>
            </p:nvSpPr>
            <p:spPr>
              <a:xfrm>
                <a:off x="947736" y="11443375"/>
                <a:ext cx="6693043" cy="1170962"/>
              </a:xfrm>
              <a:prstGeom prst="rect">
                <a:avLst/>
              </a:prstGeom>
              <a:noFill/>
            </p:spPr>
            <p:txBody>
              <a:bodyPr wrap="square" rtlCol="0">
                <a:spAutoFit/>
              </a:bodyPr>
              <a:lstStyle>
                <a:defPPr>
                  <a:defRPr kern="1200" smtId="4294967295"/>
                </a:defPPr>
              </a:lstStyle>
              <a:p>
                <a:pPr>
                  <a:spcAft>
                    <a:spcPts val="1500"/>
                  </a:spcAft>
                </a:pPr>
                <a14:m>
                  <m:oMathPara xmlns:m="http://schemas.openxmlformats.org/officeDocument/2006/math">
                    <m:oMathParaPr>
                      <m:jc m:val="centerGroup"/>
                    </m:oMathParaPr>
                    <m:oMath xmlns:m="http://schemas.openxmlformats.org/officeDocument/2006/math">
                      <m:f>
                        <m:fPr>
                          <m:ctrlPr>
                            <a:rPr lang="en-US" sz="3000" i="1" smtClean="0">
                              <a:latin typeface="Cambria Math" panose="02040503050406030204" pitchFamily="18" charset="0"/>
                              <a:ea typeface="Open Sans" panose="020B0606030504020204" pitchFamily="34" charset="0"/>
                              <a:cs typeface="Times New Roman" panose="02020603050405020304" pitchFamily="18" charset="0"/>
                            </a:rPr>
                          </m:ctrlPr>
                        </m:fPr>
                        <m:num>
                          <m:r>
                            <a:rPr lang="en-US" sz="3000" b="0" i="1" smtClean="0">
                              <a:latin typeface="Cambria Math" panose="02040503050406030204" pitchFamily="18" charset="0"/>
                              <a:ea typeface="Open Sans" panose="020B0606030504020204" pitchFamily="34" charset="0"/>
                              <a:cs typeface="Times New Roman" panose="02020603050405020304" pitchFamily="18" charset="0"/>
                            </a:rPr>
                            <m:t>𝑑𝐵</m:t>
                          </m:r>
                        </m:num>
                        <m:den>
                          <m:r>
                            <a:rPr lang="en-US" sz="3000" b="0" i="1" smtClean="0">
                              <a:latin typeface="Cambria Math" panose="02040503050406030204" pitchFamily="18" charset="0"/>
                              <a:ea typeface="Open Sans" panose="020B0606030504020204" pitchFamily="34" charset="0"/>
                              <a:cs typeface="Times New Roman" panose="02020603050405020304" pitchFamily="18" charset="0"/>
                            </a:rPr>
                            <m:t>𝑑𝑡</m:t>
                          </m:r>
                        </m:den>
                      </m:f>
                      <m:r>
                        <a:rPr lang="en-US" sz="3000" b="0" i="1" smtClean="0">
                          <a:latin typeface="Cambria Math" panose="02040503050406030204" pitchFamily="18" charset="0"/>
                          <a:ea typeface="Open Sans" panose="020B0606030504020204" pitchFamily="34" charset="0"/>
                          <a:cs typeface="Times New Roman" panose="02020603050405020304" pitchFamily="18" charset="0"/>
                        </a:rPr>
                        <m:t>=</m:t>
                      </m:r>
                      <m:r>
                        <a:rPr lang="en-US" sz="3000" b="0" i="1" smtClean="0">
                          <a:latin typeface="Cambria Math" panose="02040503050406030204" pitchFamily="18" charset="0"/>
                          <a:ea typeface="Open Sans" panose="020B0606030504020204" pitchFamily="34" charset="0"/>
                          <a:cs typeface="Times New Roman" panose="02020603050405020304" pitchFamily="18" charset="0"/>
                        </a:rPr>
                        <m:t>𝑅</m:t>
                      </m:r>
                      <m:r>
                        <a:rPr lang="en-US" sz="3000" b="0" i="1" smtClean="0">
                          <a:latin typeface="Cambria Math" panose="02040503050406030204" pitchFamily="18" charset="0"/>
                          <a:ea typeface="Open Sans" panose="020B0606030504020204" pitchFamily="34" charset="0"/>
                          <a:cs typeface="Times New Roman" panose="02020603050405020304" pitchFamily="18" charset="0"/>
                        </a:rPr>
                        <m:t>(</m:t>
                      </m:r>
                      <m:r>
                        <a:rPr lang="en-US" sz="3000" b="0" i="1" smtClean="0">
                          <a:latin typeface="Cambria Math" panose="02040503050406030204" pitchFamily="18" charset="0"/>
                          <a:ea typeface="Open Sans" panose="020B0606030504020204" pitchFamily="34" charset="0"/>
                          <a:cs typeface="Times New Roman" panose="02020603050405020304" pitchFamily="18" charset="0"/>
                        </a:rPr>
                        <m:t>𝑇</m:t>
                      </m:r>
                      <m:d>
                        <m:dPr>
                          <m:ctrlPr>
                            <a:rPr lang="en-US" sz="3000" b="0" i="1" smtClean="0">
                              <a:latin typeface="Cambria Math" panose="02040503050406030204" pitchFamily="18" charset="0"/>
                              <a:ea typeface="Open Sans" panose="020B0606030504020204" pitchFamily="34" charset="0"/>
                              <a:cs typeface="Times New Roman" panose="02020603050405020304" pitchFamily="18" charset="0"/>
                            </a:rPr>
                          </m:ctrlPr>
                        </m:dPr>
                        <m:e>
                          <m:r>
                            <a:rPr lang="en-US" sz="3000" b="0" i="1" smtClean="0">
                              <a:latin typeface="Cambria Math" panose="02040503050406030204" pitchFamily="18" charset="0"/>
                              <a:ea typeface="Open Sans" panose="020B0606030504020204" pitchFamily="34" charset="0"/>
                              <a:cs typeface="Times New Roman" panose="02020603050405020304" pitchFamily="18" charset="0"/>
                            </a:rPr>
                            <m:t>𝑡</m:t>
                          </m:r>
                        </m:e>
                      </m:d>
                      <m:r>
                        <a:rPr lang="en-US" sz="3000" b="0" i="1" smtClean="0">
                          <a:latin typeface="Cambria Math" panose="02040503050406030204" pitchFamily="18" charset="0"/>
                          <a:ea typeface="Open Sans" panose="020B0606030504020204" pitchFamily="34" charset="0"/>
                          <a:cs typeface="Times New Roman" panose="02020603050405020304" pitchFamily="18" charset="0"/>
                        </a:rPr>
                        <m:t>)</m:t>
                      </m:r>
                      <m:r>
                        <a:rPr lang="en-US" sz="3000" i="1">
                          <a:latin typeface="Cambria Math" panose="02040503050406030204" pitchFamily="18" charset="0"/>
                          <a:ea typeface="Cambria Math" panose="02040503050406030204" pitchFamily="18" charset="0"/>
                          <a:cs typeface="Times New Roman" panose="02020603050405020304" pitchFamily="18" charset="0"/>
                        </a:rPr>
                        <m:t>∙</m:t>
                      </m:r>
                      <m:r>
                        <a:rPr lang="en-US" sz="3000" b="0" i="1" smtClean="0">
                          <a:latin typeface="Cambria Math" panose="02040503050406030204" pitchFamily="18" charset="0"/>
                          <a:ea typeface="Cambria Math" panose="02040503050406030204" pitchFamily="18" charset="0"/>
                          <a:cs typeface="Times New Roman" panose="02020603050405020304" pitchFamily="18" charset="0"/>
                        </a:rPr>
                        <m:t>𝐵</m:t>
                      </m:r>
                      <m:d>
                        <m:dPr>
                          <m:ctrlPr>
                            <a:rPr lang="en-US" sz="3000" b="0" i="1" smtClean="0">
                              <a:latin typeface="Cambria Math" panose="02040503050406030204" pitchFamily="18" charset="0"/>
                              <a:ea typeface="Cambria Math" panose="02040503050406030204" pitchFamily="18" charset="0"/>
                              <a:cs typeface="Times New Roman" panose="02020603050405020304" pitchFamily="18" charset="0"/>
                            </a:rPr>
                          </m:ctrlPr>
                        </m:dPr>
                        <m:e>
                          <m:r>
                            <a:rPr lang="en-US" sz="3000" b="0" i="1" smtClean="0">
                              <a:latin typeface="Cambria Math" panose="02040503050406030204" pitchFamily="18" charset="0"/>
                              <a:ea typeface="Cambria Math" panose="02040503050406030204" pitchFamily="18" charset="0"/>
                              <a:cs typeface="Times New Roman" panose="02020603050405020304" pitchFamily="18" charset="0"/>
                            </a:rPr>
                            <m:t>1−</m:t>
                          </m:r>
                          <m:f>
                            <m:fPr>
                              <m:ctrlPr>
                                <a:rPr lang="en-US" sz="3000" b="0" i="1" smtClean="0">
                                  <a:latin typeface="Cambria Math" panose="02040503050406030204" pitchFamily="18" charset="0"/>
                                  <a:ea typeface="Cambria Math" panose="02040503050406030204" pitchFamily="18" charset="0"/>
                                  <a:cs typeface="Times New Roman" panose="02020603050405020304" pitchFamily="18" charset="0"/>
                                </a:rPr>
                              </m:ctrlPr>
                            </m:fPr>
                            <m:num>
                              <m:r>
                                <a:rPr lang="en-US" sz="3000" b="0" i="1" smtClean="0">
                                  <a:latin typeface="Cambria Math" panose="02040503050406030204" pitchFamily="18" charset="0"/>
                                  <a:ea typeface="Cambria Math" panose="02040503050406030204" pitchFamily="18" charset="0"/>
                                  <a:cs typeface="Times New Roman" panose="02020603050405020304" pitchFamily="18" charset="0"/>
                                </a:rPr>
                                <m:t>𝐵</m:t>
                              </m:r>
                            </m:num>
                            <m:den>
                              <m:r>
                                <a:rPr lang="en-US" sz="3000" b="0" i="1" smtClean="0">
                                  <a:latin typeface="Cambria Math" panose="02040503050406030204" pitchFamily="18" charset="0"/>
                                  <a:ea typeface="Cambria Math" panose="02040503050406030204" pitchFamily="18" charset="0"/>
                                  <a:cs typeface="Times New Roman" panose="02020603050405020304" pitchFamily="18" charset="0"/>
                                </a:rPr>
                                <m:t>𝑘</m:t>
                              </m:r>
                            </m:den>
                          </m:f>
                        </m:e>
                      </m:d>
                    </m:oMath>
                  </m:oMathPara>
                </a14:m>
                <a:endParaRPr lang="en-US" sz="3000" dirty="0">
                  <a:ea typeface="Open Sans" panose="020B0606030504020204" pitchFamily="34" charset="0"/>
                  <a:cs typeface="Times New Roman" panose="02020603050405020304" pitchFamily="18" charset="0"/>
                </a:endParaRPr>
              </a:p>
            </p:txBody>
          </p:sp>
        </mc:Choice>
        <mc:Fallback>
          <p:sp>
            <p:nvSpPr>
              <p:cNvPr id="71" name="TextBox 70">
                <a:extLst>
                  <a:ext uri="{FF2B5EF4-FFF2-40B4-BE49-F238E27FC236}">
                    <a16:creationId xmlns:a16="http://schemas.microsoft.com/office/drawing/2014/main" id="{4846093E-A6B0-BC4D-82D8-3740794A2E33}"/>
                  </a:ext>
                </a:extLst>
              </p:cNvPr>
              <p:cNvSpPr txBox="1">
                <a:spLocks noRot="1" noChangeAspect="1" noMove="1" noResize="1" noEditPoints="1" noAdjustHandles="1" noChangeArrowheads="1" noChangeShapeType="1" noTextEdit="1"/>
              </p:cNvSpPr>
              <p:nvPr/>
            </p:nvSpPr>
            <p:spPr>
              <a:xfrm>
                <a:off x="947736" y="11443375"/>
                <a:ext cx="6693043" cy="1170962"/>
              </a:xfrm>
              <a:prstGeom prst="rect">
                <a:avLst/>
              </a:prstGeom>
              <a:blipFill>
                <a:blip r:embed="rId8"/>
                <a:stretch>
                  <a:fillRect/>
                </a:stretch>
              </a:blipFill>
            </p:spPr>
            <p:txBody>
              <a:bodyPr/>
              <a:lstStyle/>
              <a:p>
                <a:r>
                  <a:rPr lang="en-US">
                    <a:noFill/>
                  </a:rPr>
                  <a:t> </a:t>
                </a:r>
              </a:p>
            </p:txBody>
          </p:sp>
        </mc:Fallback>
      </mc:AlternateContent>
      <p:sp>
        <p:nvSpPr>
          <p:cNvPr id="72" name="TextBox 71">
            <a:extLst>
              <a:ext uri="{FF2B5EF4-FFF2-40B4-BE49-F238E27FC236}">
                <a16:creationId xmlns:a16="http://schemas.microsoft.com/office/drawing/2014/main" id="{0FC475EA-FFB7-DC4C-917E-02AE54B0585B}"/>
              </a:ext>
            </a:extLst>
          </p:cNvPr>
          <p:cNvSpPr txBox="1"/>
          <p:nvPr/>
        </p:nvSpPr>
        <p:spPr>
          <a:xfrm>
            <a:off x="7601296" y="11432427"/>
            <a:ext cx="6734346" cy="2843407"/>
          </a:xfrm>
          <a:prstGeom prst="rect">
            <a:avLst/>
          </a:prstGeom>
          <a:noFill/>
        </p:spPr>
        <p:txBody>
          <a:bodyPr wrap="square" numCol="2" rtlCol="0">
            <a:spAutoFit/>
          </a:bodyPr>
          <a:lstStyle>
            <a:defPPr>
              <a:defRPr kern="1200" smtId="4294967295"/>
            </a:defPPr>
          </a:lstStyle>
          <a:p>
            <a:pPr>
              <a:spcAft>
                <a:spcPts val="1500"/>
              </a:spcAft>
            </a:pPr>
            <a:r>
              <a:rPr lang="en-US" i="1" dirty="0">
                <a:ea typeface="Open Sans" panose="020B0606030504020204" pitchFamily="34" charset="0"/>
                <a:cs typeface="Times New Roman" panose="02020603050405020304" pitchFamily="18" charset="0"/>
              </a:rPr>
              <a:t>B</a:t>
            </a:r>
            <a:r>
              <a:rPr lang="en-US" dirty="0">
                <a:ea typeface="Open Sans" panose="020B0606030504020204" pitchFamily="34" charset="0"/>
                <a:cs typeface="Times New Roman" panose="02020603050405020304" pitchFamily="18" charset="0"/>
              </a:rPr>
              <a:t> = Genus</a:t>
            </a:r>
          </a:p>
          <a:p>
            <a:pPr>
              <a:spcAft>
                <a:spcPts val="1500"/>
              </a:spcAft>
            </a:pPr>
            <a:r>
              <a:rPr lang="en-US" i="1" dirty="0">
                <a:ea typeface="Open Sans" panose="020B0606030504020204" pitchFamily="34" charset="0"/>
                <a:cs typeface="Times New Roman" panose="02020603050405020304" pitchFamily="18" charset="0"/>
              </a:rPr>
              <a:t>R</a:t>
            </a:r>
            <a:r>
              <a:rPr lang="en-US" dirty="0">
                <a:ea typeface="Open Sans" panose="020B0606030504020204" pitchFamily="34" charset="0"/>
                <a:cs typeface="Times New Roman" panose="02020603050405020304" pitchFamily="18" charset="0"/>
              </a:rPr>
              <a:t> = Growth rate</a:t>
            </a:r>
          </a:p>
          <a:p>
            <a:pPr>
              <a:spcAft>
                <a:spcPts val="1500"/>
              </a:spcAft>
            </a:pPr>
            <a:r>
              <a:rPr lang="en-US" i="1" dirty="0">
                <a:ea typeface="Open Sans" panose="020B0606030504020204" pitchFamily="34" charset="0"/>
                <a:cs typeface="Times New Roman" panose="02020603050405020304" pitchFamily="18" charset="0"/>
              </a:rPr>
              <a:t>k</a:t>
            </a:r>
            <a:r>
              <a:rPr lang="en-US" dirty="0">
                <a:ea typeface="Open Sans" panose="020B0606030504020204" pitchFamily="34" charset="0"/>
                <a:cs typeface="Times New Roman" panose="02020603050405020304" pitchFamily="18" charset="0"/>
              </a:rPr>
              <a:t> = Carrying capacity</a:t>
            </a:r>
          </a:p>
          <a:p>
            <a:pPr>
              <a:spcAft>
                <a:spcPts val="1500"/>
              </a:spcAft>
            </a:pPr>
            <a:endParaRPr lang="en-US" dirty="0">
              <a:ea typeface="Open Sans" panose="020B0606030504020204" pitchFamily="34" charset="0"/>
              <a:cs typeface="Times New Roman" panose="02020603050405020304" pitchFamily="18" charset="0"/>
            </a:endParaRPr>
          </a:p>
          <a:p>
            <a:pPr>
              <a:spcAft>
                <a:spcPts val="1500"/>
              </a:spcAft>
            </a:pPr>
            <a:endParaRPr lang="en-US" dirty="0">
              <a:ea typeface="Open Sans" panose="020B0606030504020204" pitchFamily="34" charset="0"/>
              <a:cs typeface="Times New Roman" panose="02020603050405020304" pitchFamily="18" charset="0"/>
            </a:endParaRPr>
          </a:p>
          <a:p>
            <a:pPr>
              <a:spcAft>
                <a:spcPts val="1500"/>
              </a:spcAft>
            </a:pPr>
            <a:r>
              <a:rPr lang="en-US" i="1" dirty="0">
                <a:ea typeface="Open Sans" panose="020B0606030504020204" pitchFamily="34" charset="0"/>
                <a:cs typeface="Times New Roman" panose="02020603050405020304" pitchFamily="18" charset="0"/>
              </a:rPr>
              <a:t>T</a:t>
            </a:r>
            <a:r>
              <a:rPr lang="en-US" dirty="0">
                <a:ea typeface="Open Sans" panose="020B0606030504020204" pitchFamily="34" charset="0"/>
                <a:cs typeface="Times New Roman" panose="02020603050405020304" pitchFamily="18" charset="0"/>
              </a:rPr>
              <a:t> = Temperature</a:t>
            </a:r>
          </a:p>
          <a:p>
            <a:pPr>
              <a:spcAft>
                <a:spcPts val="1500"/>
              </a:spcAft>
            </a:pPr>
            <a:r>
              <a:rPr lang="en-US" i="1" dirty="0">
                <a:ea typeface="Open Sans" panose="020B0606030504020204" pitchFamily="34" charset="0"/>
                <a:cs typeface="Times New Roman" panose="02020603050405020304" pitchFamily="18" charset="0"/>
              </a:rPr>
              <a:t>t</a:t>
            </a:r>
            <a:r>
              <a:rPr lang="en-US" dirty="0">
                <a:ea typeface="Open Sans" panose="020B0606030504020204" pitchFamily="34" charset="0"/>
                <a:cs typeface="Times New Roman" panose="02020603050405020304" pitchFamily="18" charset="0"/>
              </a:rPr>
              <a:t> = Time</a:t>
            </a:r>
          </a:p>
        </p:txBody>
      </p:sp>
      <mc:AlternateContent xmlns:mc="http://schemas.openxmlformats.org/markup-compatibility/2006">
        <mc:Choice xmlns:a14="http://schemas.microsoft.com/office/drawing/2010/main" Requires="a14">
          <p:sp>
            <p:nvSpPr>
              <p:cNvPr id="73" name="TextBox 72">
                <a:extLst>
                  <a:ext uri="{FF2B5EF4-FFF2-40B4-BE49-F238E27FC236}">
                    <a16:creationId xmlns:a16="http://schemas.microsoft.com/office/drawing/2014/main" id="{B0B77564-7470-D948-BE8E-48FC3D8C1C12}"/>
                  </a:ext>
                </a:extLst>
              </p:cNvPr>
              <p:cNvSpPr txBox="1"/>
              <p:nvPr/>
            </p:nvSpPr>
            <p:spPr>
              <a:xfrm>
                <a:off x="15229511" y="10979419"/>
                <a:ext cx="8621089" cy="1770998"/>
              </a:xfrm>
              <a:prstGeom prst="rect">
                <a:avLst/>
              </a:prstGeom>
              <a:noFill/>
            </p:spPr>
            <p:txBody>
              <a:bodyPr wrap="square" rtlCol="0">
                <a:spAutoFit/>
              </a:bodyPr>
              <a:lstStyle>
                <a:defPPr>
                  <a:defRPr kern="1200" smtId="4294967295"/>
                </a:defPPr>
              </a:lstStyle>
              <a:p>
                <a:pPr>
                  <a:spcAft>
                    <a:spcPts val="1500"/>
                  </a:spcAft>
                </a:pPr>
                <a14:m>
                  <m:oMathPara xmlns:m="http://schemas.openxmlformats.org/officeDocument/2006/math">
                    <m:oMathParaPr>
                      <m:jc m:val="centerGroup"/>
                    </m:oMathParaPr>
                    <m:oMath xmlns:m="http://schemas.openxmlformats.org/officeDocument/2006/math">
                      <m:f>
                        <m:fPr>
                          <m:ctrlPr>
                            <a:rPr lang="en-US" sz="3000" i="1" smtClean="0">
                              <a:latin typeface="Cambria Math" panose="02040503050406030204" pitchFamily="18" charset="0"/>
                              <a:ea typeface="Open Sans" panose="020B0606030504020204" pitchFamily="34" charset="0"/>
                              <a:cs typeface="Times New Roman" panose="02020603050405020304" pitchFamily="18" charset="0"/>
                            </a:rPr>
                          </m:ctrlPr>
                        </m:fPr>
                        <m:num>
                          <m:r>
                            <a:rPr lang="en-US" sz="3000" b="0" i="1" smtClean="0">
                              <a:latin typeface="Cambria Math" panose="02040503050406030204" pitchFamily="18" charset="0"/>
                              <a:ea typeface="Open Sans" panose="020B0606030504020204" pitchFamily="34" charset="0"/>
                              <a:cs typeface="Times New Roman" panose="02020603050405020304" pitchFamily="18" charset="0"/>
                            </a:rPr>
                            <m:t>𝑑</m:t>
                          </m:r>
                          <m:sSub>
                            <m:sSubPr>
                              <m:ctrlPr>
                                <a:rPr lang="en-US" sz="3000" b="0" i="1" smtClean="0">
                                  <a:latin typeface="Cambria Math" panose="02040503050406030204" pitchFamily="18" charset="0"/>
                                  <a:ea typeface="Open Sans" panose="020B0606030504020204" pitchFamily="34" charset="0"/>
                                  <a:cs typeface="Times New Roman" panose="02020603050405020304" pitchFamily="18" charset="0"/>
                                </a:rPr>
                              </m:ctrlPr>
                            </m:sSubPr>
                            <m:e>
                              <m:r>
                                <a:rPr lang="en-US" sz="3000" b="0" i="1" smtClean="0">
                                  <a:latin typeface="Cambria Math" panose="02040503050406030204" pitchFamily="18" charset="0"/>
                                  <a:ea typeface="Open Sans" panose="020B0606030504020204" pitchFamily="34" charset="0"/>
                                  <a:cs typeface="Times New Roman" panose="02020603050405020304" pitchFamily="18" charset="0"/>
                                </a:rPr>
                                <m:t>𝐵</m:t>
                              </m:r>
                            </m:e>
                            <m:sub>
                              <m:r>
                                <a:rPr lang="en-US" sz="3000" b="0" i="1" smtClean="0">
                                  <a:latin typeface="Cambria Math" panose="02040503050406030204" pitchFamily="18" charset="0"/>
                                  <a:ea typeface="Open Sans" panose="020B0606030504020204" pitchFamily="34" charset="0"/>
                                  <a:cs typeface="Times New Roman" panose="02020603050405020304" pitchFamily="18" charset="0"/>
                                </a:rPr>
                                <m:t>𝑖</m:t>
                              </m:r>
                            </m:sub>
                          </m:sSub>
                        </m:num>
                        <m:den>
                          <m:r>
                            <a:rPr lang="en-US" sz="3000" b="0" i="1" smtClean="0">
                              <a:latin typeface="Cambria Math" panose="02040503050406030204" pitchFamily="18" charset="0"/>
                              <a:ea typeface="Open Sans" panose="020B0606030504020204" pitchFamily="34" charset="0"/>
                              <a:cs typeface="Times New Roman" panose="02020603050405020304" pitchFamily="18" charset="0"/>
                            </a:rPr>
                            <m:t>𝑑𝑡</m:t>
                          </m:r>
                        </m:den>
                      </m:f>
                      <m:r>
                        <a:rPr lang="en-US" sz="3000" b="0" i="1" smtClean="0">
                          <a:latin typeface="Cambria Math" panose="02040503050406030204" pitchFamily="18" charset="0"/>
                          <a:ea typeface="Open Sans" panose="020B0606030504020204" pitchFamily="34" charset="0"/>
                          <a:cs typeface="Times New Roman" panose="02020603050405020304" pitchFamily="18" charset="0"/>
                        </a:rPr>
                        <m:t>=</m:t>
                      </m:r>
                      <m:sSub>
                        <m:sSubPr>
                          <m:ctrlPr>
                            <a:rPr lang="en-US" sz="3000" b="0" i="1" smtClean="0">
                              <a:latin typeface="Cambria Math" panose="02040503050406030204" pitchFamily="18" charset="0"/>
                              <a:ea typeface="Open Sans" panose="020B0606030504020204" pitchFamily="34" charset="0"/>
                              <a:cs typeface="Times New Roman" panose="02020603050405020304" pitchFamily="18" charset="0"/>
                            </a:rPr>
                          </m:ctrlPr>
                        </m:sSubPr>
                        <m:e>
                          <m:r>
                            <a:rPr lang="en-US" sz="3000" b="0" i="1" smtClean="0">
                              <a:latin typeface="Cambria Math" panose="02040503050406030204" pitchFamily="18" charset="0"/>
                              <a:ea typeface="Open Sans" panose="020B0606030504020204" pitchFamily="34" charset="0"/>
                              <a:cs typeface="Times New Roman" panose="02020603050405020304" pitchFamily="18" charset="0"/>
                            </a:rPr>
                            <m:t>𝑅</m:t>
                          </m:r>
                        </m:e>
                        <m:sub>
                          <m:r>
                            <a:rPr lang="en-US" sz="3000" b="0" i="1" smtClean="0">
                              <a:latin typeface="Cambria Math" panose="02040503050406030204" pitchFamily="18" charset="0"/>
                              <a:ea typeface="Open Sans" panose="020B0606030504020204" pitchFamily="34" charset="0"/>
                              <a:cs typeface="Times New Roman" panose="02020603050405020304" pitchFamily="18" charset="0"/>
                            </a:rPr>
                            <m:t>𝑖</m:t>
                          </m:r>
                        </m:sub>
                      </m:sSub>
                      <m:r>
                        <a:rPr lang="en-US" sz="3000" b="0" i="1" smtClean="0">
                          <a:latin typeface="Cambria Math" panose="02040503050406030204" pitchFamily="18" charset="0"/>
                          <a:ea typeface="Open Sans" panose="020B0606030504020204" pitchFamily="34" charset="0"/>
                          <a:cs typeface="Times New Roman" panose="02020603050405020304" pitchFamily="18" charset="0"/>
                        </a:rPr>
                        <m:t>(</m:t>
                      </m:r>
                      <m:r>
                        <a:rPr lang="en-US" sz="3000" b="0" i="1" smtClean="0">
                          <a:latin typeface="Cambria Math" panose="02040503050406030204" pitchFamily="18" charset="0"/>
                          <a:ea typeface="Open Sans" panose="020B0606030504020204" pitchFamily="34" charset="0"/>
                          <a:cs typeface="Times New Roman" panose="02020603050405020304" pitchFamily="18" charset="0"/>
                        </a:rPr>
                        <m:t>𝑇</m:t>
                      </m:r>
                      <m:d>
                        <m:dPr>
                          <m:ctrlPr>
                            <a:rPr lang="en-US" sz="3000" b="0" i="1" smtClean="0">
                              <a:latin typeface="Cambria Math" panose="02040503050406030204" pitchFamily="18" charset="0"/>
                              <a:ea typeface="Open Sans" panose="020B0606030504020204" pitchFamily="34" charset="0"/>
                              <a:cs typeface="Times New Roman" panose="02020603050405020304" pitchFamily="18" charset="0"/>
                            </a:rPr>
                          </m:ctrlPr>
                        </m:dPr>
                        <m:e>
                          <m:r>
                            <a:rPr lang="en-US" sz="3000" b="0" i="1" smtClean="0">
                              <a:latin typeface="Cambria Math" panose="02040503050406030204" pitchFamily="18" charset="0"/>
                              <a:ea typeface="Open Sans" panose="020B0606030504020204" pitchFamily="34" charset="0"/>
                              <a:cs typeface="Times New Roman" panose="02020603050405020304" pitchFamily="18" charset="0"/>
                            </a:rPr>
                            <m:t>𝑡</m:t>
                          </m:r>
                        </m:e>
                      </m:d>
                      <m:r>
                        <a:rPr lang="en-US" sz="3000" b="0" i="1" smtClean="0">
                          <a:latin typeface="Cambria Math" panose="02040503050406030204" pitchFamily="18" charset="0"/>
                          <a:ea typeface="Open Sans" panose="020B0606030504020204" pitchFamily="34" charset="0"/>
                          <a:cs typeface="Times New Roman" panose="02020603050405020304" pitchFamily="18" charset="0"/>
                        </a:rPr>
                        <m:t>)</m:t>
                      </m:r>
                      <m:r>
                        <a:rPr lang="en-US" sz="3000" i="1">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sz="300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US" sz="3000" b="0" i="1" smtClean="0">
                              <a:latin typeface="Cambria Math" panose="02040503050406030204" pitchFamily="18" charset="0"/>
                              <a:ea typeface="Cambria Math" panose="02040503050406030204" pitchFamily="18" charset="0"/>
                              <a:cs typeface="Times New Roman" panose="02020603050405020304" pitchFamily="18" charset="0"/>
                            </a:rPr>
                            <m:t>𝐵</m:t>
                          </m:r>
                        </m:e>
                        <m:sub>
                          <m:r>
                            <a:rPr lang="en-US" sz="3000" b="0" i="1" smtClean="0">
                              <a:latin typeface="Cambria Math" panose="02040503050406030204" pitchFamily="18" charset="0"/>
                              <a:ea typeface="Cambria Math" panose="02040503050406030204" pitchFamily="18" charset="0"/>
                              <a:cs typeface="Times New Roman" panose="02020603050405020304" pitchFamily="18" charset="0"/>
                            </a:rPr>
                            <m:t>𝑖</m:t>
                          </m:r>
                        </m:sub>
                      </m:sSub>
                      <m:d>
                        <m:dPr>
                          <m:ctrlPr>
                            <a:rPr lang="en-US" sz="3000" b="0" i="1" smtClean="0">
                              <a:latin typeface="Cambria Math" panose="02040503050406030204" pitchFamily="18" charset="0"/>
                              <a:ea typeface="Cambria Math" panose="02040503050406030204" pitchFamily="18" charset="0"/>
                              <a:cs typeface="Times New Roman" panose="02020603050405020304" pitchFamily="18" charset="0"/>
                            </a:rPr>
                          </m:ctrlPr>
                        </m:dPr>
                        <m:e>
                          <m:r>
                            <a:rPr lang="en-US" sz="3000" b="0" i="1" smtClean="0">
                              <a:latin typeface="Cambria Math" panose="02040503050406030204" pitchFamily="18" charset="0"/>
                              <a:ea typeface="Cambria Math" panose="02040503050406030204" pitchFamily="18" charset="0"/>
                              <a:cs typeface="Times New Roman" panose="02020603050405020304" pitchFamily="18" charset="0"/>
                            </a:rPr>
                            <m:t>1−</m:t>
                          </m:r>
                          <m:f>
                            <m:fPr>
                              <m:ctrlPr>
                                <a:rPr lang="en-US" sz="3000" b="0" i="1" smtClean="0">
                                  <a:latin typeface="Cambria Math" panose="02040503050406030204" pitchFamily="18" charset="0"/>
                                  <a:ea typeface="Cambria Math" panose="02040503050406030204" pitchFamily="18" charset="0"/>
                                  <a:cs typeface="Times New Roman" panose="02020603050405020304" pitchFamily="18" charset="0"/>
                                </a:rPr>
                              </m:ctrlPr>
                            </m:fPr>
                            <m:num>
                              <m:nary>
                                <m:naryPr>
                                  <m:chr m:val="∑"/>
                                  <m:ctrlPr>
                                    <a:rPr lang="en-US" sz="3000" b="0" i="1" smtClean="0">
                                      <a:latin typeface="Cambria Math" panose="02040503050406030204" pitchFamily="18" charset="0"/>
                                      <a:ea typeface="Cambria Math" panose="02040503050406030204" pitchFamily="18" charset="0"/>
                                      <a:cs typeface="Times New Roman" panose="02020603050405020304" pitchFamily="18" charset="0"/>
                                    </a:rPr>
                                  </m:ctrlPr>
                                </m:naryPr>
                                <m:sub>
                                  <m:r>
                                    <m:rPr>
                                      <m:brk m:alnAt="23"/>
                                    </m:rPr>
                                    <a:rPr lang="en-US" sz="3000" b="0" i="1" smtClean="0">
                                      <a:latin typeface="Cambria Math" panose="02040503050406030204" pitchFamily="18" charset="0"/>
                                      <a:ea typeface="Cambria Math" panose="02040503050406030204" pitchFamily="18" charset="0"/>
                                      <a:cs typeface="Times New Roman" panose="02020603050405020304" pitchFamily="18" charset="0"/>
                                    </a:rPr>
                                    <m:t>𝑗</m:t>
                                  </m:r>
                                  <m:r>
                                    <a:rPr lang="en-US" sz="3000" b="0" i="1" smtClean="0">
                                      <a:latin typeface="Cambria Math" panose="02040503050406030204" pitchFamily="18" charset="0"/>
                                      <a:ea typeface="Cambria Math" panose="02040503050406030204" pitchFamily="18" charset="0"/>
                                      <a:cs typeface="Times New Roman" panose="02020603050405020304" pitchFamily="18" charset="0"/>
                                    </a:rPr>
                                    <m:t>=1</m:t>
                                  </m:r>
                                </m:sub>
                                <m:sup>
                                  <m:r>
                                    <a:rPr lang="en-US" sz="3000" b="0" i="1" smtClean="0">
                                      <a:latin typeface="Cambria Math" panose="02040503050406030204" pitchFamily="18" charset="0"/>
                                      <a:ea typeface="Cambria Math" panose="02040503050406030204" pitchFamily="18" charset="0"/>
                                      <a:cs typeface="Times New Roman" panose="02020603050405020304" pitchFamily="18" charset="0"/>
                                    </a:rPr>
                                    <m:t>𝑛</m:t>
                                  </m:r>
                                </m:sup>
                                <m:e>
                                  <m:sSub>
                                    <m:sSubPr>
                                      <m:ctrlPr>
                                        <a:rPr lang="en-US" sz="3000" b="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US" sz="3000" b="0" i="1" smtClean="0">
                                          <a:latin typeface="Cambria Math" panose="02040503050406030204" pitchFamily="18" charset="0"/>
                                          <a:ea typeface="Cambria Math" panose="02040503050406030204" pitchFamily="18" charset="0"/>
                                          <a:cs typeface="Times New Roman" panose="02020603050405020304" pitchFamily="18" charset="0"/>
                                        </a:rPr>
                                        <m:t>𝑥</m:t>
                                      </m:r>
                                    </m:e>
                                    <m:sub>
                                      <m:r>
                                        <a:rPr lang="en-US" sz="3000" b="0" i="1" smtClean="0">
                                          <a:latin typeface="Cambria Math" panose="02040503050406030204" pitchFamily="18" charset="0"/>
                                          <a:ea typeface="Cambria Math" panose="02040503050406030204" pitchFamily="18" charset="0"/>
                                          <a:cs typeface="Times New Roman" panose="02020603050405020304" pitchFamily="18" charset="0"/>
                                        </a:rPr>
                                        <m:t>𝑗</m:t>
                                      </m:r>
                                    </m:sub>
                                  </m:sSub>
                                </m:e>
                              </m:nary>
                            </m:num>
                            <m:den>
                              <m:r>
                                <a:rPr lang="en-US" sz="3000" b="0" i="1" smtClean="0">
                                  <a:latin typeface="Cambria Math" panose="02040503050406030204" pitchFamily="18" charset="0"/>
                                  <a:ea typeface="Cambria Math" panose="02040503050406030204" pitchFamily="18" charset="0"/>
                                  <a:cs typeface="Times New Roman" panose="02020603050405020304" pitchFamily="18" charset="0"/>
                                </a:rPr>
                                <m:t>𝑘</m:t>
                              </m:r>
                            </m:den>
                          </m:f>
                        </m:e>
                      </m:d>
                      <m:d>
                        <m:dPr>
                          <m:ctrlPr>
                            <a:rPr lang="en-US" sz="3000" b="0" i="1" smtClean="0">
                              <a:latin typeface="Cambria Math" panose="02040503050406030204" pitchFamily="18" charset="0"/>
                              <a:ea typeface="Cambria Math" panose="02040503050406030204" pitchFamily="18" charset="0"/>
                              <a:cs typeface="Times New Roman" panose="02020603050405020304" pitchFamily="18" charset="0"/>
                            </a:rPr>
                          </m:ctrlPr>
                        </m:dPr>
                        <m:e>
                          <m:r>
                            <a:rPr lang="en-US" sz="3000" i="1">
                              <a:latin typeface="Cambria Math" panose="02040503050406030204" pitchFamily="18" charset="0"/>
                              <a:ea typeface="Cambria Math" panose="02040503050406030204" pitchFamily="18" charset="0"/>
                              <a:cs typeface="Times New Roman" panose="02020603050405020304" pitchFamily="18" charset="0"/>
                            </a:rPr>
                            <m:t>1</m:t>
                          </m:r>
                          <m:r>
                            <a:rPr lang="en-US" sz="3000" b="0" i="1" smtClean="0">
                              <a:latin typeface="Cambria Math" panose="02040503050406030204" pitchFamily="18" charset="0"/>
                              <a:ea typeface="Cambria Math" panose="02040503050406030204" pitchFamily="18" charset="0"/>
                              <a:cs typeface="Times New Roman" panose="02020603050405020304" pitchFamily="18" charset="0"/>
                            </a:rPr>
                            <m:t>+</m:t>
                          </m:r>
                          <m:nary>
                            <m:naryPr>
                              <m:chr m:val="∑"/>
                              <m:ctrlPr>
                                <a:rPr lang="en-US" sz="3000" i="1">
                                  <a:latin typeface="Cambria Math" panose="02040503050406030204" pitchFamily="18" charset="0"/>
                                  <a:ea typeface="Cambria Math" panose="02040503050406030204" pitchFamily="18" charset="0"/>
                                  <a:cs typeface="Times New Roman" panose="02020603050405020304" pitchFamily="18" charset="0"/>
                                </a:rPr>
                              </m:ctrlPr>
                            </m:naryPr>
                            <m:sub>
                              <m:r>
                                <m:rPr>
                                  <m:brk m:alnAt="23"/>
                                </m:rPr>
                                <a:rPr lang="en-US" sz="3000" i="1">
                                  <a:latin typeface="Cambria Math" panose="02040503050406030204" pitchFamily="18" charset="0"/>
                                  <a:ea typeface="Cambria Math" panose="02040503050406030204" pitchFamily="18" charset="0"/>
                                  <a:cs typeface="Times New Roman" panose="02020603050405020304" pitchFamily="18" charset="0"/>
                                </a:rPr>
                                <m:t>𝑗</m:t>
                              </m:r>
                              <m:r>
                                <a:rPr lang="en-US" sz="3000" i="1">
                                  <a:latin typeface="Cambria Math" panose="02040503050406030204" pitchFamily="18" charset="0"/>
                                  <a:ea typeface="Cambria Math" panose="02040503050406030204" pitchFamily="18" charset="0"/>
                                  <a:cs typeface="Times New Roman" panose="02020603050405020304" pitchFamily="18" charset="0"/>
                                </a:rPr>
                                <m:t>=1</m:t>
                              </m:r>
                            </m:sub>
                            <m:sup>
                              <m:r>
                                <a:rPr lang="en-US" sz="3000" i="1">
                                  <a:latin typeface="Cambria Math" panose="02040503050406030204" pitchFamily="18" charset="0"/>
                                  <a:ea typeface="Cambria Math" panose="02040503050406030204" pitchFamily="18" charset="0"/>
                                  <a:cs typeface="Times New Roman" panose="02020603050405020304" pitchFamily="18" charset="0"/>
                                </a:rPr>
                                <m:t>𝑛</m:t>
                              </m:r>
                            </m:sup>
                            <m:e>
                              <m:sSub>
                                <m:sSubPr>
                                  <m:ctrlPr>
                                    <a:rPr lang="en-US" sz="3000" i="1">
                                      <a:latin typeface="Cambria Math" panose="02040503050406030204" pitchFamily="18" charset="0"/>
                                      <a:ea typeface="Cambria Math" panose="02040503050406030204" pitchFamily="18" charset="0"/>
                                      <a:cs typeface="Times New Roman" panose="02020603050405020304" pitchFamily="18" charset="0"/>
                                    </a:rPr>
                                  </m:ctrlPr>
                                </m:sSubPr>
                                <m:e>
                                  <m:sSub>
                                    <m:sSubPr>
                                      <m:ctrlPr>
                                        <a:rPr lang="en-US" sz="3000" i="1">
                                          <a:latin typeface="Cambria Math" panose="02040503050406030204" pitchFamily="18" charset="0"/>
                                          <a:ea typeface="Cambria Math" panose="02040503050406030204" pitchFamily="18" charset="0"/>
                                          <a:cs typeface="Times New Roman" panose="02020603050405020304" pitchFamily="18" charset="0"/>
                                        </a:rPr>
                                      </m:ctrlPr>
                                    </m:sSubPr>
                                    <m:e>
                                      <m:r>
                                        <a:rPr lang="en-US" sz="3000" i="1">
                                          <a:latin typeface="Cambria Math" panose="02040503050406030204" pitchFamily="18" charset="0"/>
                                          <a:ea typeface="Cambria Math" panose="02040503050406030204" pitchFamily="18" charset="0"/>
                                          <a:cs typeface="Times New Roman" panose="02020603050405020304" pitchFamily="18" charset="0"/>
                                        </a:rPr>
                                        <m:t>𝛽</m:t>
                                      </m:r>
                                    </m:e>
                                    <m:sub>
                                      <m:r>
                                        <a:rPr lang="en-US" sz="3000" b="0" i="1" smtClean="0">
                                          <a:latin typeface="Cambria Math" panose="02040503050406030204" pitchFamily="18" charset="0"/>
                                          <a:ea typeface="Cambria Math" panose="02040503050406030204" pitchFamily="18" charset="0"/>
                                          <a:cs typeface="Times New Roman" panose="02020603050405020304" pitchFamily="18" charset="0"/>
                                        </a:rPr>
                                        <m:t>𝑖</m:t>
                                      </m:r>
                                      <m:r>
                                        <a:rPr lang="en-US" sz="3000" i="1">
                                          <a:latin typeface="Cambria Math" panose="02040503050406030204" pitchFamily="18" charset="0"/>
                                          <a:ea typeface="Cambria Math" panose="02040503050406030204" pitchFamily="18" charset="0"/>
                                          <a:cs typeface="Times New Roman" panose="02020603050405020304" pitchFamily="18" charset="0"/>
                                        </a:rPr>
                                        <m:t>𝑗</m:t>
                                      </m:r>
                                    </m:sub>
                                  </m:sSub>
                                  <m:r>
                                    <a:rPr lang="en-US" sz="3000" i="1">
                                      <a:latin typeface="Cambria Math" panose="02040503050406030204" pitchFamily="18" charset="0"/>
                                      <a:ea typeface="Cambria Math" panose="02040503050406030204" pitchFamily="18" charset="0"/>
                                      <a:cs typeface="Times New Roman" panose="02020603050405020304" pitchFamily="18" charset="0"/>
                                    </a:rPr>
                                    <m:t>𝑥</m:t>
                                  </m:r>
                                </m:e>
                                <m:sub>
                                  <m:r>
                                    <a:rPr lang="en-US" sz="3000" i="1">
                                      <a:latin typeface="Cambria Math" panose="02040503050406030204" pitchFamily="18" charset="0"/>
                                      <a:ea typeface="Cambria Math" panose="02040503050406030204" pitchFamily="18" charset="0"/>
                                      <a:cs typeface="Times New Roman" panose="02020603050405020304" pitchFamily="18" charset="0"/>
                                    </a:rPr>
                                    <m:t>𝑗</m:t>
                                  </m:r>
                                </m:sub>
                              </m:sSub>
                            </m:e>
                          </m:nary>
                        </m:e>
                      </m:d>
                    </m:oMath>
                  </m:oMathPara>
                </a14:m>
                <a:endParaRPr lang="en-US" sz="3000" dirty="0">
                  <a:ea typeface="Open Sans" panose="020B0606030504020204" pitchFamily="34" charset="0"/>
                  <a:cs typeface="Times New Roman" panose="02020603050405020304" pitchFamily="18" charset="0"/>
                </a:endParaRPr>
              </a:p>
            </p:txBody>
          </p:sp>
        </mc:Choice>
        <mc:Fallback>
          <p:sp>
            <p:nvSpPr>
              <p:cNvPr id="73" name="TextBox 72">
                <a:extLst>
                  <a:ext uri="{FF2B5EF4-FFF2-40B4-BE49-F238E27FC236}">
                    <a16:creationId xmlns:a16="http://schemas.microsoft.com/office/drawing/2014/main" id="{B0B77564-7470-D948-BE8E-48FC3D8C1C12}"/>
                  </a:ext>
                </a:extLst>
              </p:cNvPr>
              <p:cNvSpPr txBox="1">
                <a:spLocks noRot="1" noChangeAspect="1" noMove="1" noResize="1" noEditPoints="1" noAdjustHandles="1" noChangeArrowheads="1" noChangeShapeType="1" noTextEdit="1"/>
              </p:cNvSpPr>
              <p:nvPr/>
            </p:nvSpPr>
            <p:spPr>
              <a:xfrm>
                <a:off x="15229511" y="10979419"/>
                <a:ext cx="8621089" cy="1770998"/>
              </a:xfrm>
              <a:prstGeom prst="rect">
                <a:avLst/>
              </a:prstGeom>
              <a:blipFill>
                <a:blip r:embed="rId9"/>
                <a:stretch>
                  <a:fillRect t="-76429" b="-109286"/>
                </a:stretch>
              </a:blipFill>
            </p:spPr>
            <p:txBody>
              <a:bodyPr/>
              <a:lstStyle/>
              <a:p>
                <a:r>
                  <a:rPr lang="en-US">
                    <a:noFill/>
                  </a:rPr>
                  <a:t> </a:t>
                </a:r>
              </a:p>
            </p:txBody>
          </p:sp>
        </mc:Fallback>
      </mc:AlternateContent>
      <p:sp>
        <p:nvSpPr>
          <p:cNvPr id="74" name="TextBox 73">
            <a:extLst>
              <a:ext uri="{FF2B5EF4-FFF2-40B4-BE49-F238E27FC236}">
                <a16:creationId xmlns:a16="http://schemas.microsoft.com/office/drawing/2014/main" id="{04BF0FCB-BF09-FA4C-AEA4-E28A6B4387DC}"/>
              </a:ext>
            </a:extLst>
          </p:cNvPr>
          <p:cNvSpPr txBox="1"/>
          <p:nvPr/>
        </p:nvSpPr>
        <p:spPr>
          <a:xfrm>
            <a:off x="23850600" y="10976295"/>
            <a:ext cx="4765992" cy="1200329"/>
          </a:xfrm>
          <a:prstGeom prst="rect">
            <a:avLst/>
          </a:prstGeom>
          <a:noFill/>
        </p:spPr>
        <p:txBody>
          <a:bodyPr wrap="square" numCol="1" rtlCol="0">
            <a:spAutoFit/>
          </a:bodyPr>
          <a:lstStyle>
            <a:defPPr>
              <a:defRPr kern="1200" smtId="4294967295"/>
            </a:defPPr>
          </a:lstStyle>
          <a:p>
            <a:pPr>
              <a:spcAft>
                <a:spcPts val="1500"/>
              </a:spcAft>
            </a:pPr>
            <a:r>
              <a:rPr lang="en-US" b="1" dirty="0">
                <a:ea typeface="Open Sans" panose="020B0606030504020204" pitchFamily="34" charset="0"/>
                <a:cs typeface="Times New Roman" panose="02020603050405020304" pitchFamily="18" charset="0"/>
              </a:rPr>
              <a:t>Network Analysis</a:t>
            </a:r>
            <a:r>
              <a:rPr lang="en-US" dirty="0">
                <a:ea typeface="Open Sans" panose="020B0606030504020204" pitchFamily="34" charset="0"/>
                <a:cs typeface="Times New Roman" panose="02020603050405020304" pitchFamily="18" charset="0"/>
              </a:rPr>
              <a:t>: Determined using correlation between species (positive or negative)</a:t>
            </a:r>
          </a:p>
        </p:txBody>
      </p:sp>
      <p:cxnSp>
        <p:nvCxnSpPr>
          <p:cNvPr id="22" name="Straight Arrow Connector 21">
            <a:extLst>
              <a:ext uri="{FF2B5EF4-FFF2-40B4-BE49-F238E27FC236}">
                <a16:creationId xmlns:a16="http://schemas.microsoft.com/office/drawing/2014/main" id="{B6E740CB-7F21-414F-A161-F1C68B95A18A}"/>
              </a:ext>
            </a:extLst>
          </p:cNvPr>
          <p:cNvCxnSpPr>
            <a:cxnSpLocks/>
          </p:cNvCxnSpPr>
          <p:nvPr/>
        </p:nvCxnSpPr>
        <p:spPr bwMode="auto">
          <a:xfrm flipH="1">
            <a:off x="22956730" y="11194206"/>
            <a:ext cx="912904" cy="382253"/>
          </a:xfrm>
          <a:prstGeom prst="straightConnector1">
            <a:avLst/>
          </a:prstGeom>
          <a:solidFill>
            <a:schemeClr val="accent1"/>
          </a:solidFill>
          <a:ln w="7620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27" name="Picture 26">
            <a:extLst>
              <a:ext uri="{FF2B5EF4-FFF2-40B4-BE49-F238E27FC236}">
                <a16:creationId xmlns:a16="http://schemas.microsoft.com/office/drawing/2014/main" id="{45EF6285-3AD0-2F40-8851-2B3E49D51689}"/>
              </a:ext>
            </a:extLst>
          </p:cNvPr>
          <p:cNvPicPr>
            <a:picLocks noChangeAspect="1"/>
          </p:cNvPicPr>
          <p:nvPr/>
        </p:nvPicPr>
        <p:blipFill rotWithShape="1">
          <a:blip r:embed="rId10">
            <a:extLst>
              <a:ext uri="{28A0092B-C50C-407E-A947-70E740481C1C}">
                <a14:useLocalDpi xmlns:a14="http://schemas.microsoft.com/office/drawing/2010/main" val="0"/>
              </a:ext>
            </a:extLst>
          </a:blip>
          <a:srcRect r="3216"/>
          <a:stretch/>
        </p:blipFill>
        <p:spPr>
          <a:xfrm>
            <a:off x="16471076" y="14389500"/>
            <a:ext cx="11018158" cy="3886200"/>
          </a:xfrm>
          <a:prstGeom prst="rect">
            <a:avLst/>
          </a:prstGeom>
        </p:spPr>
      </p:pic>
      <p:graphicFrame>
        <p:nvGraphicFramePr>
          <p:cNvPr id="82" name="Chart 81">
            <a:extLst>
              <a:ext uri="{FF2B5EF4-FFF2-40B4-BE49-F238E27FC236}">
                <a16:creationId xmlns:a16="http://schemas.microsoft.com/office/drawing/2014/main" id="{3B58125C-079D-D245-B30B-A3360C9C8CC0}"/>
              </a:ext>
            </a:extLst>
          </p:cNvPr>
          <p:cNvGraphicFramePr>
            <a:graphicFrameLocks/>
          </p:cNvGraphicFramePr>
          <p:nvPr>
            <p:extLst>
              <p:ext uri="{D42A27DB-BD31-4B8C-83A1-F6EECF244321}">
                <p14:modId xmlns:p14="http://schemas.microsoft.com/office/powerpoint/2010/main" val="363093268"/>
              </p:ext>
            </p:extLst>
          </p:nvPr>
        </p:nvGraphicFramePr>
        <p:xfrm>
          <a:off x="16872484" y="19120769"/>
          <a:ext cx="10216585" cy="3548482"/>
        </p:xfrm>
        <a:graphic>
          <a:graphicData uri="http://schemas.openxmlformats.org/drawingml/2006/chart">
            <c:chart xmlns:c="http://schemas.openxmlformats.org/drawingml/2006/chart" xmlns:r="http://schemas.openxmlformats.org/officeDocument/2006/relationships" r:id="rId11"/>
          </a:graphicData>
        </a:graphic>
      </p:graphicFrame>
      <p:pic>
        <p:nvPicPr>
          <p:cNvPr id="104" name="Picture 103">
            <a:extLst>
              <a:ext uri="{FF2B5EF4-FFF2-40B4-BE49-F238E27FC236}">
                <a16:creationId xmlns:a16="http://schemas.microsoft.com/office/drawing/2014/main" id="{D8A5905D-59D4-214A-8925-AE9969CFA326}"/>
              </a:ext>
            </a:extLst>
          </p:cNvPr>
          <p:cNvPicPr>
            <a:picLocks noChangeAspect="1"/>
          </p:cNvPicPr>
          <p:nvPr/>
        </p:nvPicPr>
        <p:blipFill rotWithShape="1">
          <a:blip r:embed="rId12">
            <a:extLst>
              <a:ext uri="{28A0092B-C50C-407E-A947-70E740481C1C}">
                <a14:useLocalDpi xmlns:a14="http://schemas.microsoft.com/office/drawing/2010/main" val="0"/>
              </a:ext>
            </a:extLst>
          </a:blip>
          <a:srcRect r="25359"/>
          <a:stretch/>
        </p:blipFill>
        <p:spPr>
          <a:xfrm>
            <a:off x="22138444" y="23457358"/>
            <a:ext cx="6835863" cy="3291840"/>
          </a:xfrm>
          <a:prstGeom prst="rect">
            <a:avLst/>
          </a:prstGeom>
        </p:spPr>
      </p:pic>
      <p:pic>
        <p:nvPicPr>
          <p:cNvPr id="105" name="Picture 104">
            <a:extLst>
              <a:ext uri="{FF2B5EF4-FFF2-40B4-BE49-F238E27FC236}">
                <a16:creationId xmlns:a16="http://schemas.microsoft.com/office/drawing/2014/main" id="{ED485041-CEA2-7A48-8BDC-B10C16E3030F}"/>
              </a:ext>
            </a:extLst>
          </p:cNvPr>
          <p:cNvPicPr>
            <a:picLocks noChangeAspect="1"/>
          </p:cNvPicPr>
          <p:nvPr/>
        </p:nvPicPr>
        <p:blipFill rotWithShape="1">
          <a:blip r:embed="rId13">
            <a:extLst>
              <a:ext uri="{28A0092B-C50C-407E-A947-70E740481C1C}">
                <a14:useLocalDpi xmlns:a14="http://schemas.microsoft.com/office/drawing/2010/main" val="0"/>
              </a:ext>
            </a:extLst>
          </a:blip>
          <a:srcRect r="25340"/>
          <a:stretch/>
        </p:blipFill>
        <p:spPr>
          <a:xfrm>
            <a:off x="15062425" y="23457358"/>
            <a:ext cx="7013929" cy="3291840"/>
          </a:xfrm>
          <a:prstGeom prst="rect">
            <a:avLst/>
          </a:prstGeom>
        </p:spPr>
      </p:pic>
      <p:sp>
        <p:nvSpPr>
          <p:cNvPr id="106" name="TextBox 105">
            <a:extLst>
              <a:ext uri="{FF2B5EF4-FFF2-40B4-BE49-F238E27FC236}">
                <a16:creationId xmlns:a16="http://schemas.microsoft.com/office/drawing/2014/main" id="{67AFC347-CE41-724C-AAF9-BCA65EE2B9EB}"/>
              </a:ext>
            </a:extLst>
          </p:cNvPr>
          <p:cNvSpPr txBox="1"/>
          <p:nvPr/>
        </p:nvSpPr>
        <p:spPr>
          <a:xfrm>
            <a:off x="23173379" y="12954000"/>
            <a:ext cx="4765992" cy="830997"/>
          </a:xfrm>
          <a:prstGeom prst="rect">
            <a:avLst/>
          </a:prstGeom>
          <a:noFill/>
        </p:spPr>
        <p:txBody>
          <a:bodyPr wrap="square" numCol="1" rtlCol="0">
            <a:spAutoFit/>
          </a:bodyPr>
          <a:lstStyle>
            <a:defPPr>
              <a:defRPr kern="1200" smtId="4294967295"/>
            </a:defPPr>
          </a:lstStyle>
          <a:p>
            <a:pPr>
              <a:spcAft>
                <a:spcPts val="1500"/>
              </a:spcAft>
            </a:pPr>
            <a:r>
              <a:rPr lang="en-US" b="1" dirty="0">
                <a:ea typeface="Open Sans" panose="020B0606030504020204" pitchFamily="34" charset="0"/>
                <a:cs typeface="Times New Roman" panose="02020603050405020304" pitchFamily="18" charset="0"/>
              </a:rPr>
              <a:t>Competition</a:t>
            </a:r>
            <a:r>
              <a:rPr lang="en-US" dirty="0">
                <a:ea typeface="Open Sans" panose="020B0606030504020204" pitchFamily="34" charset="0"/>
                <a:cs typeface="Times New Roman" panose="02020603050405020304" pitchFamily="18" charset="0"/>
              </a:rPr>
              <a:t>: Keeps total population below carrying capacity</a:t>
            </a:r>
          </a:p>
        </p:txBody>
      </p:sp>
      <p:cxnSp>
        <p:nvCxnSpPr>
          <p:cNvPr id="107" name="Straight Arrow Connector 106">
            <a:extLst>
              <a:ext uri="{FF2B5EF4-FFF2-40B4-BE49-F238E27FC236}">
                <a16:creationId xmlns:a16="http://schemas.microsoft.com/office/drawing/2014/main" id="{7D1E20C7-8E9D-6644-8980-2222EF88AF85}"/>
              </a:ext>
            </a:extLst>
          </p:cNvPr>
          <p:cNvCxnSpPr>
            <a:cxnSpLocks/>
          </p:cNvCxnSpPr>
          <p:nvPr/>
        </p:nvCxnSpPr>
        <p:spPr bwMode="auto">
          <a:xfrm flipH="1" flipV="1">
            <a:off x="20421601" y="12219804"/>
            <a:ext cx="2751778" cy="1007690"/>
          </a:xfrm>
          <a:prstGeom prst="straightConnector1">
            <a:avLst/>
          </a:prstGeom>
          <a:solidFill>
            <a:schemeClr val="accent1"/>
          </a:solidFill>
          <a:ln w="7620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8" name="TextBox 107">
            <a:extLst>
              <a:ext uri="{FF2B5EF4-FFF2-40B4-BE49-F238E27FC236}">
                <a16:creationId xmlns:a16="http://schemas.microsoft.com/office/drawing/2014/main" id="{0DA319C5-6979-584B-A418-689C9B36A342}"/>
              </a:ext>
            </a:extLst>
          </p:cNvPr>
          <p:cNvSpPr txBox="1"/>
          <p:nvPr/>
        </p:nvSpPr>
        <p:spPr>
          <a:xfrm>
            <a:off x="15907681" y="12954000"/>
            <a:ext cx="4765992" cy="830997"/>
          </a:xfrm>
          <a:prstGeom prst="rect">
            <a:avLst/>
          </a:prstGeom>
          <a:noFill/>
        </p:spPr>
        <p:txBody>
          <a:bodyPr wrap="square" numCol="1" rtlCol="0">
            <a:spAutoFit/>
          </a:bodyPr>
          <a:lstStyle>
            <a:defPPr>
              <a:defRPr kern="1200" smtId="4294967295"/>
            </a:defPPr>
          </a:lstStyle>
          <a:p>
            <a:pPr>
              <a:spcAft>
                <a:spcPts val="1500"/>
              </a:spcAft>
            </a:pPr>
            <a:r>
              <a:rPr lang="en-US" b="1" dirty="0">
                <a:ea typeface="Open Sans" panose="020B0606030504020204" pitchFamily="34" charset="0"/>
                <a:cs typeface="Times New Roman" panose="02020603050405020304" pitchFamily="18" charset="0"/>
              </a:rPr>
              <a:t>Growth Rate</a:t>
            </a:r>
            <a:r>
              <a:rPr lang="en-US" dirty="0">
                <a:ea typeface="Open Sans" panose="020B0606030504020204" pitchFamily="34" charset="0"/>
                <a:cs typeface="Times New Roman" panose="02020603050405020304" pitchFamily="18" charset="0"/>
              </a:rPr>
              <a:t>: As was determined in Isolated Growth</a:t>
            </a:r>
          </a:p>
        </p:txBody>
      </p:sp>
      <p:cxnSp>
        <p:nvCxnSpPr>
          <p:cNvPr id="109" name="Straight Arrow Connector 108">
            <a:extLst>
              <a:ext uri="{FF2B5EF4-FFF2-40B4-BE49-F238E27FC236}">
                <a16:creationId xmlns:a16="http://schemas.microsoft.com/office/drawing/2014/main" id="{8E4DA0D2-D43B-D249-85FC-9EE63EF18D98}"/>
              </a:ext>
            </a:extLst>
          </p:cNvPr>
          <p:cNvCxnSpPr>
            <a:cxnSpLocks/>
          </p:cNvCxnSpPr>
          <p:nvPr/>
        </p:nvCxnSpPr>
        <p:spPr bwMode="auto">
          <a:xfrm flipV="1">
            <a:off x="16581514" y="12084645"/>
            <a:ext cx="771092" cy="969477"/>
          </a:xfrm>
          <a:prstGeom prst="straightConnector1">
            <a:avLst/>
          </a:prstGeom>
          <a:solidFill>
            <a:schemeClr val="accent1"/>
          </a:solidFill>
          <a:ln w="7620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mc:Choice xmlns:a14="http://schemas.microsoft.com/office/drawing/2010/main" Requires="a14">
          <p:sp>
            <p:nvSpPr>
              <p:cNvPr id="110" name="TextBox 109">
                <a:extLst>
                  <a:ext uri="{FF2B5EF4-FFF2-40B4-BE49-F238E27FC236}">
                    <a16:creationId xmlns:a16="http://schemas.microsoft.com/office/drawing/2014/main" id="{B4768FD4-2BDD-8B49-A983-C1F4DDAD1AEC}"/>
                  </a:ext>
                </a:extLst>
              </p:cNvPr>
              <p:cNvSpPr txBox="1"/>
              <p:nvPr/>
            </p:nvSpPr>
            <p:spPr>
              <a:xfrm>
                <a:off x="841250" y="13696466"/>
                <a:ext cx="6693043" cy="1357936"/>
              </a:xfrm>
              <a:prstGeom prst="rect">
                <a:avLst/>
              </a:prstGeom>
              <a:noFill/>
            </p:spPr>
            <p:txBody>
              <a:bodyPr wrap="square" rtlCol="0">
                <a:spAutoFit/>
              </a:bodyPr>
              <a:lstStyle>
                <a:defPPr>
                  <a:defRPr kern="1200" smtId="4294967295"/>
                </a:defPPr>
              </a:lstStyle>
              <a:p>
                <a:pPr>
                  <a:spcAft>
                    <a:spcPts val="1500"/>
                  </a:spcAft>
                </a:pPr>
                <a14:m>
                  <m:oMathPara xmlns:m="http://schemas.openxmlformats.org/officeDocument/2006/math">
                    <m:oMathParaPr>
                      <m:jc m:val="centerGroup"/>
                    </m:oMathParaPr>
                    <m:oMath xmlns:m="http://schemas.openxmlformats.org/officeDocument/2006/math">
                      <m:r>
                        <a:rPr lang="en-US" sz="3000" b="0" i="1" smtClean="0">
                          <a:latin typeface="Cambria Math" panose="02040503050406030204" pitchFamily="18" charset="0"/>
                          <a:ea typeface="Open Sans" panose="020B0606030504020204" pitchFamily="34" charset="0"/>
                          <a:cs typeface="Times New Roman" panose="02020603050405020304" pitchFamily="18" charset="0"/>
                        </a:rPr>
                        <m:t>𝑅</m:t>
                      </m:r>
                      <m:d>
                        <m:dPr>
                          <m:ctrlPr>
                            <a:rPr lang="en-US" sz="3000" b="0" i="1" smtClean="0">
                              <a:latin typeface="Cambria Math" panose="02040503050406030204" pitchFamily="18" charset="0"/>
                              <a:ea typeface="Open Sans" panose="020B0606030504020204" pitchFamily="34" charset="0"/>
                              <a:cs typeface="Times New Roman" panose="02020603050405020304" pitchFamily="18" charset="0"/>
                            </a:rPr>
                          </m:ctrlPr>
                        </m:dPr>
                        <m:e>
                          <m:r>
                            <a:rPr lang="en-US" sz="3000" b="0" i="1" smtClean="0">
                              <a:latin typeface="Cambria Math" panose="02040503050406030204" pitchFamily="18" charset="0"/>
                              <a:ea typeface="Open Sans" panose="020B0606030504020204" pitchFamily="34" charset="0"/>
                              <a:cs typeface="Times New Roman" panose="02020603050405020304" pitchFamily="18" charset="0"/>
                            </a:rPr>
                            <m:t>𝑇</m:t>
                          </m:r>
                        </m:e>
                      </m:d>
                      <m:r>
                        <a:rPr lang="en-US" sz="3000" b="0" i="1" smtClean="0">
                          <a:latin typeface="Cambria Math" panose="02040503050406030204" pitchFamily="18" charset="0"/>
                          <a:ea typeface="Open Sans" panose="020B0606030504020204" pitchFamily="34" charset="0"/>
                          <a:cs typeface="Times New Roman" panose="02020603050405020304" pitchFamily="18" charset="0"/>
                        </a:rPr>
                        <m:t>=</m:t>
                      </m:r>
                      <m:sSub>
                        <m:sSubPr>
                          <m:ctrlPr>
                            <a:rPr lang="en-US" sz="3000" b="0" i="1" smtClean="0">
                              <a:latin typeface="Cambria Math" panose="02040503050406030204" pitchFamily="18" charset="0"/>
                              <a:ea typeface="Open Sans" panose="020B0606030504020204" pitchFamily="34" charset="0"/>
                              <a:cs typeface="Times New Roman" panose="02020603050405020304" pitchFamily="18" charset="0"/>
                            </a:rPr>
                          </m:ctrlPr>
                        </m:sSubPr>
                        <m:e>
                          <m:r>
                            <a:rPr lang="en-US" sz="3000" b="0" i="1" smtClean="0">
                              <a:latin typeface="Cambria Math" panose="02040503050406030204" pitchFamily="18" charset="0"/>
                              <a:ea typeface="Open Sans" panose="020B0606030504020204" pitchFamily="34" charset="0"/>
                              <a:cs typeface="Times New Roman" panose="02020603050405020304" pitchFamily="18" charset="0"/>
                            </a:rPr>
                            <m:t>𝑅</m:t>
                          </m:r>
                        </m:e>
                        <m:sub>
                          <m:r>
                            <a:rPr lang="en-US" sz="3000" b="0" i="1" smtClean="0">
                              <a:latin typeface="Cambria Math" panose="02040503050406030204" pitchFamily="18" charset="0"/>
                              <a:ea typeface="Open Sans" panose="020B0606030504020204" pitchFamily="34" charset="0"/>
                              <a:cs typeface="Times New Roman" panose="02020603050405020304" pitchFamily="18" charset="0"/>
                            </a:rPr>
                            <m:t>𝑚𝑎𝑥</m:t>
                          </m:r>
                        </m:sub>
                      </m:sSub>
                      <m:r>
                        <a:rPr lang="en-US" sz="3000" b="0" i="1" smtClean="0">
                          <a:latin typeface="Cambria Math" panose="02040503050406030204" pitchFamily="18" charset="0"/>
                          <a:ea typeface="Cambria Math" panose="02040503050406030204" pitchFamily="18" charset="0"/>
                          <a:cs typeface="Times New Roman" panose="02020603050405020304" pitchFamily="18" charset="0"/>
                        </a:rPr>
                        <m:t>∙</m:t>
                      </m:r>
                      <m:f>
                        <m:fPr>
                          <m:ctrlPr>
                            <a:rPr lang="en-US" sz="3000" b="0" i="1" smtClean="0">
                              <a:latin typeface="Cambria Math" panose="02040503050406030204" pitchFamily="18" charset="0"/>
                              <a:ea typeface="Cambria Math" panose="02040503050406030204" pitchFamily="18" charset="0"/>
                              <a:cs typeface="Times New Roman" panose="02020603050405020304" pitchFamily="18" charset="0"/>
                            </a:rPr>
                          </m:ctrlPr>
                        </m:fPr>
                        <m:num>
                          <m:r>
                            <a:rPr lang="en-US" sz="3000" b="0" i="1" smtClean="0">
                              <a:latin typeface="Cambria Math" panose="02040503050406030204" pitchFamily="18" charset="0"/>
                              <a:ea typeface="Cambria Math" panose="02040503050406030204" pitchFamily="18" charset="0"/>
                              <a:cs typeface="Times New Roman" panose="02020603050405020304" pitchFamily="18" charset="0"/>
                            </a:rPr>
                            <m:t>1</m:t>
                          </m:r>
                        </m:num>
                        <m:den>
                          <m:rad>
                            <m:radPr>
                              <m:degHide m:val="on"/>
                              <m:ctrlPr>
                                <a:rPr lang="en-US" sz="3000" b="0" i="1" smtClean="0">
                                  <a:latin typeface="Cambria Math" panose="02040503050406030204" pitchFamily="18" charset="0"/>
                                  <a:ea typeface="Cambria Math" panose="02040503050406030204" pitchFamily="18" charset="0"/>
                                  <a:cs typeface="Times New Roman" panose="02020603050405020304" pitchFamily="18" charset="0"/>
                                </a:rPr>
                              </m:ctrlPr>
                            </m:radPr>
                            <m:deg/>
                            <m:e>
                              <m:r>
                                <a:rPr lang="en-US" sz="3000" b="0" i="1" smtClean="0">
                                  <a:latin typeface="Cambria Math" panose="02040503050406030204" pitchFamily="18" charset="0"/>
                                  <a:ea typeface="Cambria Math" panose="02040503050406030204" pitchFamily="18" charset="0"/>
                                  <a:cs typeface="Times New Roman" panose="02020603050405020304" pitchFamily="18" charset="0"/>
                                </a:rPr>
                                <m:t>2</m:t>
                              </m:r>
                              <m:r>
                                <a:rPr lang="en-US" sz="3000" b="0" i="1" smtClean="0">
                                  <a:latin typeface="Cambria Math" panose="02040503050406030204" pitchFamily="18" charset="0"/>
                                  <a:ea typeface="Cambria Math" panose="02040503050406030204" pitchFamily="18" charset="0"/>
                                  <a:cs typeface="Times New Roman" panose="02020603050405020304" pitchFamily="18" charset="0"/>
                                </a:rPr>
                                <m:t>𝜋</m:t>
                              </m:r>
                              <m:sSup>
                                <m:sSupPr>
                                  <m:ctrlPr>
                                    <a:rPr lang="en-US" sz="3000" b="0" i="1" smtClean="0">
                                      <a:latin typeface="Cambria Math" panose="02040503050406030204" pitchFamily="18" charset="0"/>
                                      <a:ea typeface="Cambria Math" panose="02040503050406030204" pitchFamily="18" charset="0"/>
                                      <a:cs typeface="Times New Roman" panose="02020603050405020304" pitchFamily="18" charset="0"/>
                                    </a:rPr>
                                  </m:ctrlPr>
                                </m:sSupPr>
                                <m:e>
                                  <m:r>
                                    <a:rPr lang="en-US" sz="3000" b="0" i="1" smtClean="0">
                                      <a:latin typeface="Cambria Math" panose="02040503050406030204" pitchFamily="18" charset="0"/>
                                      <a:ea typeface="Cambria Math" panose="02040503050406030204" pitchFamily="18" charset="0"/>
                                      <a:cs typeface="Times New Roman" panose="02020603050405020304" pitchFamily="18" charset="0"/>
                                    </a:rPr>
                                    <m:t>𝜎</m:t>
                                  </m:r>
                                </m:e>
                                <m:sup>
                                  <m:r>
                                    <a:rPr lang="en-US" sz="3000" b="0" i="1" smtClean="0">
                                      <a:latin typeface="Cambria Math" panose="02040503050406030204" pitchFamily="18" charset="0"/>
                                      <a:ea typeface="Cambria Math" panose="02040503050406030204" pitchFamily="18" charset="0"/>
                                      <a:cs typeface="Times New Roman" panose="02020603050405020304" pitchFamily="18" charset="0"/>
                                    </a:rPr>
                                    <m:t>2</m:t>
                                  </m:r>
                                </m:sup>
                              </m:sSup>
                            </m:e>
                          </m:rad>
                        </m:den>
                      </m:f>
                      <m:r>
                        <a:rPr lang="en-US" sz="3000" b="0" i="1" smtClean="0">
                          <a:latin typeface="Cambria Math" panose="02040503050406030204" pitchFamily="18" charset="0"/>
                          <a:ea typeface="Cambria Math" panose="02040503050406030204" pitchFamily="18" charset="0"/>
                          <a:cs typeface="Times New Roman" panose="02020603050405020304" pitchFamily="18" charset="0"/>
                        </a:rPr>
                        <m:t>∙</m:t>
                      </m:r>
                      <m:sSup>
                        <m:sSupPr>
                          <m:ctrlPr>
                            <a:rPr lang="en-US" sz="3000" b="0" i="1" smtClean="0">
                              <a:latin typeface="Cambria Math" panose="02040503050406030204" pitchFamily="18" charset="0"/>
                              <a:ea typeface="Cambria Math" panose="02040503050406030204" pitchFamily="18" charset="0"/>
                              <a:cs typeface="Times New Roman" panose="02020603050405020304" pitchFamily="18" charset="0"/>
                            </a:rPr>
                          </m:ctrlPr>
                        </m:sSupPr>
                        <m:e>
                          <m:r>
                            <a:rPr lang="en-US" sz="3000" b="0" i="1" smtClean="0">
                              <a:latin typeface="Cambria Math" panose="02040503050406030204" pitchFamily="18" charset="0"/>
                              <a:ea typeface="Cambria Math" panose="02040503050406030204" pitchFamily="18" charset="0"/>
                              <a:cs typeface="Times New Roman" panose="02020603050405020304" pitchFamily="18" charset="0"/>
                            </a:rPr>
                            <m:t>𝑒</m:t>
                          </m:r>
                        </m:e>
                        <m:sup>
                          <m:r>
                            <a:rPr lang="en-US" sz="3000" b="0" i="1" smtClean="0">
                              <a:latin typeface="Cambria Math" panose="02040503050406030204" pitchFamily="18" charset="0"/>
                              <a:ea typeface="Cambria Math" panose="02040503050406030204" pitchFamily="18" charset="0"/>
                              <a:cs typeface="Times New Roman" panose="02020603050405020304" pitchFamily="18" charset="0"/>
                            </a:rPr>
                            <m:t>− </m:t>
                          </m:r>
                          <m:f>
                            <m:fPr>
                              <m:ctrlPr>
                                <a:rPr lang="en-US" sz="3000" b="0" i="1" smtClean="0">
                                  <a:latin typeface="Cambria Math" panose="02040503050406030204" pitchFamily="18" charset="0"/>
                                  <a:ea typeface="Cambria Math" panose="02040503050406030204" pitchFamily="18" charset="0"/>
                                  <a:cs typeface="Times New Roman" panose="02020603050405020304" pitchFamily="18" charset="0"/>
                                </a:rPr>
                              </m:ctrlPr>
                            </m:fPr>
                            <m:num>
                              <m:sSup>
                                <m:sSupPr>
                                  <m:ctrlPr>
                                    <a:rPr lang="en-US" sz="3000" b="0" i="1" smtClean="0">
                                      <a:latin typeface="Cambria Math" panose="02040503050406030204" pitchFamily="18" charset="0"/>
                                      <a:ea typeface="Cambria Math" panose="02040503050406030204" pitchFamily="18" charset="0"/>
                                      <a:cs typeface="Times New Roman" panose="02020603050405020304" pitchFamily="18" charset="0"/>
                                    </a:rPr>
                                  </m:ctrlPr>
                                </m:sSupPr>
                                <m:e>
                                  <m:r>
                                    <a:rPr lang="en-US" sz="3000" i="1">
                                      <a:latin typeface="Cambria Math" panose="02040503050406030204" pitchFamily="18" charset="0"/>
                                      <a:ea typeface="Cambria Math" panose="02040503050406030204" pitchFamily="18" charset="0"/>
                                      <a:cs typeface="Times New Roman" panose="02020603050405020304" pitchFamily="18" charset="0"/>
                                    </a:rPr>
                                    <m:t>(</m:t>
                                  </m:r>
                                  <m:r>
                                    <a:rPr lang="en-US" sz="3000" i="1">
                                      <a:latin typeface="Cambria Math" panose="02040503050406030204" pitchFamily="18" charset="0"/>
                                      <a:ea typeface="Cambria Math" panose="02040503050406030204" pitchFamily="18" charset="0"/>
                                      <a:cs typeface="Times New Roman" panose="02020603050405020304" pitchFamily="18" charset="0"/>
                                    </a:rPr>
                                    <m:t>𝑇</m:t>
                                  </m:r>
                                  <m:r>
                                    <a:rPr lang="en-US" sz="3000" i="1">
                                      <a:latin typeface="Cambria Math" panose="02040503050406030204" pitchFamily="18" charset="0"/>
                                      <a:ea typeface="Cambria Math" panose="02040503050406030204" pitchFamily="18" charset="0"/>
                                      <a:cs typeface="Times New Roman" panose="02020603050405020304" pitchFamily="18" charset="0"/>
                                    </a:rPr>
                                    <m:t>−</m:t>
                                  </m:r>
                                  <m:r>
                                    <a:rPr lang="en-US" sz="3000" i="1">
                                      <a:latin typeface="Cambria Math" panose="02040503050406030204" pitchFamily="18" charset="0"/>
                                      <a:ea typeface="Cambria Math" panose="02040503050406030204" pitchFamily="18" charset="0"/>
                                      <a:cs typeface="Times New Roman" panose="02020603050405020304" pitchFamily="18" charset="0"/>
                                    </a:rPr>
                                    <m:t>𝜇</m:t>
                                  </m:r>
                                  <m:r>
                                    <a:rPr lang="en-US" sz="3000" i="1">
                                      <a:latin typeface="Cambria Math" panose="02040503050406030204" pitchFamily="18" charset="0"/>
                                      <a:ea typeface="Cambria Math" panose="02040503050406030204" pitchFamily="18" charset="0"/>
                                      <a:cs typeface="Times New Roman" panose="02020603050405020304" pitchFamily="18" charset="0"/>
                                    </a:rPr>
                                    <m:t>)</m:t>
                                  </m:r>
                                </m:e>
                                <m:sup>
                                  <m:r>
                                    <a:rPr lang="en-US" sz="3000" b="0" i="1" smtClean="0">
                                      <a:latin typeface="Cambria Math" panose="02040503050406030204" pitchFamily="18" charset="0"/>
                                      <a:ea typeface="Cambria Math" panose="02040503050406030204" pitchFamily="18" charset="0"/>
                                      <a:cs typeface="Times New Roman" panose="02020603050405020304" pitchFamily="18" charset="0"/>
                                    </a:rPr>
                                    <m:t>2</m:t>
                                  </m:r>
                                </m:sup>
                              </m:sSup>
                            </m:num>
                            <m:den>
                              <m:r>
                                <a:rPr lang="en-US" sz="3000" b="0" i="1" smtClean="0">
                                  <a:latin typeface="Cambria Math" panose="02040503050406030204" pitchFamily="18" charset="0"/>
                                  <a:ea typeface="Cambria Math" panose="02040503050406030204" pitchFamily="18" charset="0"/>
                                  <a:cs typeface="Times New Roman" panose="02020603050405020304" pitchFamily="18" charset="0"/>
                                </a:rPr>
                                <m:t>2</m:t>
                              </m:r>
                              <m:sSup>
                                <m:sSupPr>
                                  <m:ctrlPr>
                                    <a:rPr lang="en-US" sz="3000" b="0" i="1" smtClean="0">
                                      <a:latin typeface="Cambria Math" panose="02040503050406030204" pitchFamily="18" charset="0"/>
                                      <a:ea typeface="Cambria Math" panose="02040503050406030204" pitchFamily="18" charset="0"/>
                                      <a:cs typeface="Times New Roman" panose="02020603050405020304" pitchFamily="18" charset="0"/>
                                    </a:rPr>
                                  </m:ctrlPr>
                                </m:sSupPr>
                                <m:e>
                                  <m:r>
                                    <a:rPr lang="en-US" sz="3000" b="0" i="1" smtClean="0">
                                      <a:latin typeface="Cambria Math" panose="02040503050406030204" pitchFamily="18" charset="0"/>
                                      <a:ea typeface="Cambria Math" panose="02040503050406030204" pitchFamily="18" charset="0"/>
                                      <a:cs typeface="Times New Roman" panose="02020603050405020304" pitchFamily="18" charset="0"/>
                                    </a:rPr>
                                    <m:t>𝜎</m:t>
                                  </m:r>
                                </m:e>
                                <m:sup>
                                  <m:r>
                                    <a:rPr lang="en-US" sz="3000" b="0" i="1" smtClean="0">
                                      <a:latin typeface="Cambria Math" panose="02040503050406030204" pitchFamily="18" charset="0"/>
                                      <a:ea typeface="Cambria Math" panose="02040503050406030204" pitchFamily="18" charset="0"/>
                                      <a:cs typeface="Times New Roman" panose="02020603050405020304" pitchFamily="18" charset="0"/>
                                    </a:rPr>
                                    <m:t>2</m:t>
                                  </m:r>
                                </m:sup>
                              </m:sSup>
                            </m:den>
                          </m:f>
                        </m:sup>
                      </m:sSup>
                    </m:oMath>
                  </m:oMathPara>
                </a14:m>
                <a:endParaRPr lang="en-US" sz="3000" dirty="0">
                  <a:ea typeface="Open Sans" panose="020B0606030504020204" pitchFamily="34" charset="0"/>
                  <a:cs typeface="Times New Roman" panose="02020603050405020304" pitchFamily="18" charset="0"/>
                </a:endParaRPr>
              </a:p>
            </p:txBody>
          </p:sp>
        </mc:Choice>
        <mc:Fallback>
          <p:sp>
            <p:nvSpPr>
              <p:cNvPr id="110" name="TextBox 109">
                <a:extLst>
                  <a:ext uri="{FF2B5EF4-FFF2-40B4-BE49-F238E27FC236}">
                    <a16:creationId xmlns:a16="http://schemas.microsoft.com/office/drawing/2014/main" id="{B4768FD4-2BDD-8B49-A983-C1F4DDAD1AEC}"/>
                  </a:ext>
                </a:extLst>
              </p:cNvPr>
              <p:cNvSpPr txBox="1">
                <a:spLocks noRot="1" noChangeAspect="1" noMove="1" noResize="1" noEditPoints="1" noAdjustHandles="1" noChangeArrowheads="1" noChangeShapeType="1" noTextEdit="1"/>
              </p:cNvSpPr>
              <p:nvPr/>
            </p:nvSpPr>
            <p:spPr>
              <a:xfrm>
                <a:off x="841250" y="13696466"/>
                <a:ext cx="6693043" cy="1357936"/>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11" name="TextBox 110">
                <a:extLst>
                  <a:ext uri="{FF2B5EF4-FFF2-40B4-BE49-F238E27FC236}">
                    <a16:creationId xmlns:a16="http://schemas.microsoft.com/office/drawing/2014/main" id="{55C87F14-074A-1B4A-8D77-D7C993432D16}"/>
                  </a:ext>
                </a:extLst>
              </p:cNvPr>
              <p:cNvSpPr txBox="1"/>
              <p:nvPr/>
            </p:nvSpPr>
            <p:spPr>
              <a:xfrm>
                <a:off x="7642300" y="14002255"/>
                <a:ext cx="6693043" cy="746358"/>
              </a:xfrm>
              <a:prstGeom prst="rect">
                <a:avLst/>
              </a:prstGeom>
              <a:noFill/>
            </p:spPr>
            <p:txBody>
              <a:bodyPr wrap="square" rtlCol="0">
                <a:spAutoFit/>
              </a:bodyPr>
              <a:lstStyle>
                <a:defPPr>
                  <a:defRPr kern="1200" smtId="4294967295"/>
                </a:defPPr>
              </a:lstStyle>
              <a:p>
                <a:pPr>
                  <a:spcAft>
                    <a:spcPts val="1500"/>
                  </a:spcAft>
                </a:pPr>
                <a14:m>
                  <m:oMathPara xmlns:m="http://schemas.openxmlformats.org/officeDocument/2006/math">
                    <m:oMathParaPr>
                      <m:jc m:val="centerGroup"/>
                    </m:oMathParaPr>
                    <m:oMath xmlns:m="http://schemas.openxmlformats.org/officeDocument/2006/math">
                      <m:r>
                        <a:rPr lang="en-US" sz="3000" b="0" i="1" smtClean="0">
                          <a:latin typeface="Cambria Math" panose="02040503050406030204" pitchFamily="18" charset="0"/>
                          <a:ea typeface="Open Sans" panose="020B0606030504020204" pitchFamily="34" charset="0"/>
                          <a:cs typeface="Times New Roman" panose="02020603050405020304" pitchFamily="18" charset="0"/>
                        </a:rPr>
                        <m:t>𝑇</m:t>
                      </m:r>
                      <m:d>
                        <m:dPr>
                          <m:ctrlPr>
                            <a:rPr lang="en-US" sz="3000" b="0" i="1" smtClean="0">
                              <a:latin typeface="Cambria Math" panose="02040503050406030204" pitchFamily="18" charset="0"/>
                              <a:ea typeface="Open Sans" panose="020B0606030504020204" pitchFamily="34" charset="0"/>
                              <a:cs typeface="Times New Roman" panose="02020603050405020304" pitchFamily="18" charset="0"/>
                            </a:rPr>
                          </m:ctrlPr>
                        </m:dPr>
                        <m:e>
                          <m:r>
                            <a:rPr lang="en-US" sz="3000" b="0" i="1" smtClean="0">
                              <a:latin typeface="Cambria Math" panose="02040503050406030204" pitchFamily="18" charset="0"/>
                              <a:ea typeface="Open Sans" panose="020B0606030504020204" pitchFamily="34" charset="0"/>
                              <a:cs typeface="Times New Roman" panose="02020603050405020304" pitchFamily="18" charset="0"/>
                            </a:rPr>
                            <m:t>𝑡</m:t>
                          </m:r>
                        </m:e>
                      </m:d>
                      <m:r>
                        <a:rPr lang="en-US" sz="3000" b="0" i="1" smtClean="0">
                          <a:latin typeface="Cambria Math" panose="02040503050406030204" pitchFamily="18" charset="0"/>
                          <a:ea typeface="Open Sans" panose="020B0606030504020204" pitchFamily="34" charset="0"/>
                          <a:cs typeface="Times New Roman" panose="02020603050405020304" pitchFamily="18" charset="0"/>
                        </a:rPr>
                        <m:t>=</m:t>
                      </m:r>
                      <m:r>
                        <a:rPr lang="en-US" sz="3000" b="0" i="1" smtClean="0">
                          <a:latin typeface="Cambria Math" panose="02040503050406030204" pitchFamily="18" charset="0"/>
                          <a:ea typeface="Open Sans" panose="020B0606030504020204" pitchFamily="34" charset="0"/>
                          <a:cs typeface="Times New Roman" panose="02020603050405020304" pitchFamily="18" charset="0"/>
                        </a:rPr>
                        <m:t>𝐴</m:t>
                      </m:r>
                      <m:r>
                        <a:rPr lang="en-US" sz="3000" b="0" i="1" smtClean="0">
                          <a:latin typeface="Cambria Math" panose="02040503050406030204" pitchFamily="18" charset="0"/>
                          <a:ea typeface="Open Sans" panose="020B0606030504020204" pitchFamily="34" charset="0"/>
                          <a:cs typeface="Times New Roman" panose="02020603050405020304" pitchFamily="18" charset="0"/>
                        </a:rPr>
                        <m:t>+</m:t>
                      </m:r>
                      <m:r>
                        <a:rPr lang="en-US" sz="3000" b="0" i="1" smtClean="0">
                          <a:latin typeface="Cambria Math" panose="02040503050406030204" pitchFamily="18" charset="0"/>
                          <a:ea typeface="Open Sans" panose="020B0606030504020204" pitchFamily="34" charset="0"/>
                          <a:cs typeface="Times New Roman" panose="02020603050405020304" pitchFamily="18" charset="0"/>
                        </a:rPr>
                        <m:t>𝐵</m:t>
                      </m:r>
                      <m:r>
                        <a:rPr lang="en-US" sz="3000" b="0" i="1" smtClean="0">
                          <a:latin typeface="Cambria Math" panose="02040503050406030204" pitchFamily="18" charset="0"/>
                          <a:ea typeface="Cambria Math" panose="02040503050406030204" pitchFamily="18" charset="0"/>
                          <a:cs typeface="Times New Roman" panose="02020603050405020304" pitchFamily="18" charset="0"/>
                        </a:rPr>
                        <m:t>∙</m:t>
                      </m:r>
                      <m:func>
                        <m:funcPr>
                          <m:ctrlPr>
                            <a:rPr lang="en-US" sz="3000" b="0" i="1" smtClean="0">
                              <a:latin typeface="Cambria Math" panose="02040503050406030204" pitchFamily="18" charset="0"/>
                              <a:ea typeface="Cambria Math" panose="02040503050406030204" pitchFamily="18" charset="0"/>
                              <a:cs typeface="Times New Roman" panose="02020603050405020304" pitchFamily="18" charset="0"/>
                            </a:rPr>
                          </m:ctrlPr>
                        </m:funcPr>
                        <m:fName>
                          <m:r>
                            <m:rPr>
                              <m:sty m:val="p"/>
                            </m:rPr>
                            <a:rPr lang="en-US" sz="3000" b="0" i="0" smtClean="0">
                              <a:latin typeface="Cambria Math" panose="02040503050406030204" pitchFamily="18" charset="0"/>
                              <a:ea typeface="Cambria Math" panose="02040503050406030204" pitchFamily="18" charset="0"/>
                              <a:cs typeface="Times New Roman" panose="02020603050405020304" pitchFamily="18" charset="0"/>
                            </a:rPr>
                            <m:t>sin</m:t>
                          </m:r>
                        </m:fName>
                        <m:e>
                          <m:r>
                            <a:rPr lang="en-US" sz="3000" b="0" i="1" smtClean="0">
                              <a:latin typeface="Cambria Math" panose="02040503050406030204" pitchFamily="18" charset="0"/>
                              <a:ea typeface="Cambria Math" panose="02040503050406030204" pitchFamily="18" charset="0"/>
                              <a:cs typeface="Times New Roman" panose="02020603050405020304" pitchFamily="18" charset="0"/>
                            </a:rPr>
                            <m:t>(</m:t>
                          </m:r>
                          <m:r>
                            <a:rPr lang="en-US" sz="3000" b="0" i="1" smtClean="0">
                              <a:latin typeface="Cambria Math" panose="02040503050406030204" pitchFamily="18" charset="0"/>
                              <a:ea typeface="Cambria Math" panose="02040503050406030204" pitchFamily="18" charset="0"/>
                              <a:cs typeface="Times New Roman" panose="02020603050405020304" pitchFamily="18" charset="0"/>
                            </a:rPr>
                            <m:t>𝜔</m:t>
                          </m:r>
                          <m:r>
                            <a:rPr lang="en-US" sz="3000" b="0" i="1" smtClean="0">
                              <a:latin typeface="Cambria Math" panose="02040503050406030204" pitchFamily="18" charset="0"/>
                              <a:ea typeface="Cambria Math" panose="02040503050406030204" pitchFamily="18" charset="0"/>
                              <a:cs typeface="Times New Roman" panose="02020603050405020304" pitchFamily="18" charset="0"/>
                            </a:rPr>
                            <m:t>∙</m:t>
                          </m:r>
                          <m:r>
                            <a:rPr lang="en-US" sz="3000" b="0" i="1" smtClean="0">
                              <a:latin typeface="Cambria Math" panose="02040503050406030204" pitchFamily="18" charset="0"/>
                              <a:ea typeface="Cambria Math" panose="02040503050406030204" pitchFamily="18" charset="0"/>
                              <a:cs typeface="Times New Roman" panose="02020603050405020304" pitchFamily="18" charset="0"/>
                            </a:rPr>
                            <m:t>𝑡</m:t>
                          </m:r>
                          <m:r>
                            <a:rPr lang="en-US" sz="3000" b="0" i="1" smtClean="0">
                              <a:latin typeface="Cambria Math" panose="02040503050406030204" pitchFamily="18" charset="0"/>
                              <a:ea typeface="Cambria Math" panose="02040503050406030204" pitchFamily="18" charset="0"/>
                              <a:cs typeface="Times New Roman" panose="02020603050405020304" pitchFamily="18" charset="0"/>
                            </a:rPr>
                            <m:t>+</m:t>
                          </m:r>
                          <m:r>
                            <a:rPr lang="en-US" sz="3000" b="0" i="1" smtClean="0">
                              <a:latin typeface="Cambria Math" panose="02040503050406030204" pitchFamily="18" charset="0"/>
                              <a:ea typeface="Cambria Math" panose="02040503050406030204" pitchFamily="18" charset="0"/>
                              <a:cs typeface="Times New Roman" panose="02020603050405020304" pitchFamily="18" charset="0"/>
                            </a:rPr>
                            <m:t>𝜃</m:t>
                          </m:r>
                          <m:r>
                            <a:rPr lang="en-US" sz="3000" b="0" i="1" smtClean="0">
                              <a:latin typeface="Cambria Math" panose="02040503050406030204" pitchFamily="18" charset="0"/>
                              <a:ea typeface="Cambria Math" panose="02040503050406030204" pitchFamily="18" charset="0"/>
                              <a:cs typeface="Times New Roman" panose="02020603050405020304" pitchFamily="18" charset="0"/>
                            </a:rPr>
                            <m:t>)</m:t>
                          </m:r>
                        </m:e>
                      </m:func>
                    </m:oMath>
                  </m:oMathPara>
                </a14:m>
                <a:endParaRPr lang="en-US" sz="3000" dirty="0">
                  <a:ea typeface="Open Sans" panose="020B0606030504020204" pitchFamily="34" charset="0"/>
                  <a:cs typeface="Times New Roman" panose="02020603050405020304" pitchFamily="18" charset="0"/>
                </a:endParaRPr>
              </a:p>
            </p:txBody>
          </p:sp>
        </mc:Choice>
        <mc:Fallback>
          <p:sp>
            <p:nvSpPr>
              <p:cNvPr id="111" name="TextBox 110">
                <a:extLst>
                  <a:ext uri="{FF2B5EF4-FFF2-40B4-BE49-F238E27FC236}">
                    <a16:creationId xmlns:a16="http://schemas.microsoft.com/office/drawing/2014/main" id="{55C87F14-074A-1B4A-8D77-D7C993432D16}"/>
                  </a:ext>
                </a:extLst>
              </p:cNvPr>
              <p:cNvSpPr txBox="1">
                <a:spLocks noRot="1" noChangeAspect="1" noMove="1" noResize="1" noEditPoints="1" noAdjustHandles="1" noChangeArrowheads="1" noChangeShapeType="1" noTextEdit="1"/>
              </p:cNvSpPr>
              <p:nvPr/>
            </p:nvSpPr>
            <p:spPr>
              <a:xfrm>
                <a:off x="7642300" y="14002255"/>
                <a:ext cx="6693043" cy="746358"/>
              </a:xfrm>
              <a:prstGeom prst="rect">
                <a:avLst/>
              </a:prstGeom>
              <a:blipFill>
                <a:blip r:embed="rId15"/>
                <a:stretch>
                  <a:fillRect/>
                </a:stretch>
              </a:blipFill>
            </p:spPr>
            <p:txBody>
              <a:bodyPr/>
              <a:lstStyle/>
              <a:p>
                <a:r>
                  <a:rPr lang="en-US">
                    <a:noFill/>
                  </a:rPr>
                  <a:t> </a:t>
                </a:r>
              </a:p>
            </p:txBody>
          </p:sp>
        </mc:Fallback>
      </mc:AlternateContent>
      <p:cxnSp>
        <p:nvCxnSpPr>
          <p:cNvPr id="112" name="Straight Arrow Connector 111">
            <a:extLst>
              <a:ext uri="{FF2B5EF4-FFF2-40B4-BE49-F238E27FC236}">
                <a16:creationId xmlns:a16="http://schemas.microsoft.com/office/drawing/2014/main" id="{D9E32A8D-C3F3-A241-BED7-6BE650283B36}"/>
              </a:ext>
            </a:extLst>
          </p:cNvPr>
          <p:cNvCxnSpPr>
            <a:cxnSpLocks/>
          </p:cNvCxnSpPr>
          <p:nvPr/>
        </p:nvCxnSpPr>
        <p:spPr bwMode="auto">
          <a:xfrm flipV="1">
            <a:off x="1841372" y="12176624"/>
            <a:ext cx="1435228" cy="1872949"/>
          </a:xfrm>
          <a:prstGeom prst="straightConnector1">
            <a:avLst/>
          </a:prstGeom>
          <a:solidFill>
            <a:schemeClr val="accent1"/>
          </a:solidFill>
          <a:ln w="7620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3" name="Straight Arrow Connector 112">
            <a:extLst>
              <a:ext uri="{FF2B5EF4-FFF2-40B4-BE49-F238E27FC236}">
                <a16:creationId xmlns:a16="http://schemas.microsoft.com/office/drawing/2014/main" id="{90668671-2E98-CD49-8864-28E0ABE634B0}"/>
              </a:ext>
            </a:extLst>
          </p:cNvPr>
          <p:cNvCxnSpPr>
            <a:cxnSpLocks/>
          </p:cNvCxnSpPr>
          <p:nvPr/>
        </p:nvCxnSpPr>
        <p:spPr bwMode="auto">
          <a:xfrm flipH="1" flipV="1">
            <a:off x="3950434" y="12219805"/>
            <a:ext cx="4844553" cy="1829768"/>
          </a:xfrm>
          <a:prstGeom prst="straightConnector1">
            <a:avLst/>
          </a:prstGeom>
          <a:solidFill>
            <a:schemeClr val="accent1"/>
          </a:solidFill>
          <a:ln w="7620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mc:Choice xmlns:a14="http://schemas.microsoft.com/office/drawing/2010/main" Requires="a14">
          <p:sp>
            <p:nvSpPr>
              <p:cNvPr id="116" name="TextBox 115">
                <a:extLst>
                  <a:ext uri="{FF2B5EF4-FFF2-40B4-BE49-F238E27FC236}">
                    <a16:creationId xmlns:a16="http://schemas.microsoft.com/office/drawing/2014/main" id="{611EFADB-78FA-0945-B143-102C0E403107}"/>
                  </a:ext>
                </a:extLst>
              </p:cNvPr>
              <p:cNvSpPr txBox="1"/>
              <p:nvPr/>
            </p:nvSpPr>
            <p:spPr>
              <a:xfrm>
                <a:off x="1524000" y="19368845"/>
                <a:ext cx="6734346" cy="1585049"/>
              </a:xfrm>
              <a:prstGeom prst="rect">
                <a:avLst/>
              </a:prstGeom>
              <a:noFill/>
            </p:spPr>
            <p:txBody>
              <a:bodyPr wrap="square" numCol="1" rtlCol="0">
                <a:spAutoFit/>
              </a:bodyPr>
              <a:lstStyle>
                <a:defPPr>
                  <a:defRPr kern="1200" smtId="4294967295"/>
                </a:defPPr>
              </a:lstStyle>
              <a:p>
                <a:pPr>
                  <a:spcAft>
                    <a:spcPts val="1500"/>
                  </a:spcAft>
                </a:pPr>
                <a14:m>
                  <m:oMath xmlns:m="http://schemas.openxmlformats.org/officeDocument/2006/math">
                    <m:sSub>
                      <m:sSubPr>
                        <m:ctrlPr>
                          <a:rPr lang="en-US" i="1" smtClean="0">
                            <a:latin typeface="Cambria Math" panose="02040503050406030204" pitchFamily="18" charset="0"/>
                            <a:ea typeface="Open Sans" panose="020B0606030504020204" pitchFamily="34" charset="0"/>
                            <a:cs typeface="Times New Roman" panose="02020603050405020304" pitchFamily="18" charset="0"/>
                          </a:rPr>
                        </m:ctrlPr>
                      </m:sSubPr>
                      <m:e>
                        <m:r>
                          <a:rPr lang="en-US" i="1">
                            <a:latin typeface="Cambria Math" panose="02040503050406030204" pitchFamily="18" charset="0"/>
                            <a:ea typeface="Open Sans" panose="020B0606030504020204" pitchFamily="34" charset="0"/>
                            <a:cs typeface="Times New Roman" panose="02020603050405020304" pitchFamily="18" charset="0"/>
                          </a:rPr>
                          <m:t>𝑅</m:t>
                        </m:r>
                      </m:e>
                      <m:sub>
                        <m:r>
                          <a:rPr lang="en-US" i="1">
                            <a:latin typeface="Cambria Math" panose="02040503050406030204" pitchFamily="18" charset="0"/>
                            <a:ea typeface="Open Sans" panose="020B0606030504020204" pitchFamily="34" charset="0"/>
                            <a:cs typeface="Times New Roman" panose="02020603050405020304" pitchFamily="18" charset="0"/>
                          </a:rPr>
                          <m:t>𝑚𝑎𝑥</m:t>
                        </m:r>
                      </m:sub>
                    </m:sSub>
                  </m:oMath>
                </a14:m>
                <a:r>
                  <a:rPr lang="en-US" dirty="0">
                    <a:ea typeface="Open Sans" panose="020B0606030504020204" pitchFamily="34" charset="0"/>
                    <a:cs typeface="Times New Roman" panose="02020603050405020304" pitchFamily="18" charset="0"/>
                  </a:rPr>
                  <a:t> = Maximum growth rate</a:t>
                </a:r>
              </a:p>
              <a:p>
                <a:pPr>
                  <a:spcAft>
                    <a:spcPts val="1500"/>
                  </a:spcAft>
                </a:pPr>
                <a14:m>
                  <m:oMath xmlns:m="http://schemas.openxmlformats.org/officeDocument/2006/math">
                    <m:r>
                      <a:rPr lang="en-US" i="1" smtClean="0">
                        <a:latin typeface="Cambria Math" panose="02040503050406030204" pitchFamily="18" charset="0"/>
                        <a:ea typeface="Cambria Math" panose="02040503050406030204" pitchFamily="18" charset="0"/>
                        <a:cs typeface="Times New Roman" panose="02020603050405020304" pitchFamily="18" charset="0"/>
                      </a:rPr>
                      <m:t>𝜎</m:t>
                    </m:r>
                  </m:oMath>
                </a14:m>
                <a:r>
                  <a:rPr lang="en-US" dirty="0">
                    <a:ea typeface="Open Sans" panose="020B0606030504020204" pitchFamily="34" charset="0"/>
                    <a:cs typeface="Times New Roman" panose="02020603050405020304" pitchFamily="18" charset="0"/>
                  </a:rPr>
                  <a:t> = Range of ideal temperatures</a:t>
                </a:r>
              </a:p>
              <a:p>
                <a:pPr>
                  <a:spcAft>
                    <a:spcPts val="1500"/>
                  </a:spcAft>
                </a:pPr>
                <a14:m>
                  <m:oMath xmlns:m="http://schemas.openxmlformats.org/officeDocument/2006/math">
                    <m:r>
                      <a:rPr lang="en-US" i="1">
                        <a:latin typeface="Cambria Math" panose="02040503050406030204" pitchFamily="18" charset="0"/>
                        <a:ea typeface="Cambria Math" panose="02040503050406030204" pitchFamily="18" charset="0"/>
                        <a:cs typeface="Times New Roman" panose="02020603050405020304" pitchFamily="18" charset="0"/>
                      </a:rPr>
                      <m:t>𝜇</m:t>
                    </m:r>
                  </m:oMath>
                </a14:m>
                <a:r>
                  <a:rPr lang="en-US" dirty="0">
                    <a:ea typeface="Open Sans" panose="020B0606030504020204" pitchFamily="34" charset="0"/>
                    <a:cs typeface="Times New Roman" panose="02020603050405020304" pitchFamily="18" charset="0"/>
                  </a:rPr>
                  <a:t> = Mean ideal temperature</a:t>
                </a:r>
              </a:p>
            </p:txBody>
          </p:sp>
        </mc:Choice>
        <mc:Fallback>
          <p:sp>
            <p:nvSpPr>
              <p:cNvPr id="116" name="TextBox 115">
                <a:extLst>
                  <a:ext uri="{FF2B5EF4-FFF2-40B4-BE49-F238E27FC236}">
                    <a16:creationId xmlns:a16="http://schemas.microsoft.com/office/drawing/2014/main" id="{611EFADB-78FA-0945-B143-102C0E403107}"/>
                  </a:ext>
                </a:extLst>
              </p:cNvPr>
              <p:cNvSpPr txBox="1">
                <a:spLocks noRot="1" noChangeAspect="1" noMove="1" noResize="1" noEditPoints="1" noAdjustHandles="1" noChangeArrowheads="1" noChangeShapeType="1" noTextEdit="1"/>
              </p:cNvSpPr>
              <p:nvPr/>
            </p:nvSpPr>
            <p:spPr>
              <a:xfrm>
                <a:off x="1524000" y="19368845"/>
                <a:ext cx="6734346" cy="1585049"/>
              </a:xfrm>
              <a:prstGeom prst="rect">
                <a:avLst/>
              </a:prstGeom>
              <a:blipFill>
                <a:blip r:embed="rId16"/>
                <a:stretch>
                  <a:fillRect l="-189" t="-2381" b="-793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17" name="TextBox 116">
                <a:extLst>
                  <a:ext uri="{FF2B5EF4-FFF2-40B4-BE49-F238E27FC236}">
                    <a16:creationId xmlns:a16="http://schemas.microsoft.com/office/drawing/2014/main" id="{900E2C81-89F7-0644-BBA5-2E32AB241890}"/>
                  </a:ext>
                </a:extLst>
              </p:cNvPr>
              <p:cNvSpPr txBox="1"/>
              <p:nvPr/>
            </p:nvSpPr>
            <p:spPr>
              <a:xfrm>
                <a:off x="8577992" y="19416562"/>
                <a:ext cx="5540356" cy="1023357"/>
              </a:xfrm>
              <a:prstGeom prst="rect">
                <a:avLst/>
              </a:prstGeom>
              <a:noFill/>
            </p:spPr>
            <p:txBody>
              <a:bodyPr wrap="square" numCol="1" rtlCol="0">
                <a:spAutoFit/>
              </a:bodyPr>
              <a:lstStyle>
                <a:defPPr>
                  <a:defRPr kern="1200" smtId="4294967295"/>
                </a:defPPr>
              </a:lstStyle>
              <a:p>
                <a:pPr>
                  <a:spcAft>
                    <a:spcPts val="1500"/>
                  </a:spcAft>
                </a:pPr>
                <a14:m>
                  <m:oMath xmlns:m="http://schemas.openxmlformats.org/officeDocument/2006/math">
                    <m:r>
                      <a:rPr lang="en-US" i="1" smtClean="0">
                        <a:latin typeface="Cambria Math" panose="02040503050406030204" pitchFamily="18" charset="0"/>
                        <a:ea typeface="Open Sans" panose="020B0606030504020204" pitchFamily="34" charset="0"/>
                        <a:cs typeface="Times New Roman" panose="02020603050405020304" pitchFamily="18" charset="0"/>
                      </a:rPr>
                      <m:t>𝐴</m:t>
                    </m:r>
                  </m:oMath>
                </a14:m>
                <a:r>
                  <a:rPr lang="en-US" i="1" dirty="0">
                    <a:latin typeface="Cambria Math" panose="02040503050406030204" pitchFamily="18" charset="0"/>
                    <a:ea typeface="Open Sans" panose="020B0606030504020204" pitchFamily="34" charset="0"/>
                    <a:cs typeface="Times New Roman" panose="02020603050405020304" pitchFamily="18" charset="0"/>
                  </a:rPr>
                  <a:t> </a:t>
                </a:r>
                <a:r>
                  <a:rPr lang="en-US" dirty="0">
                    <a:ea typeface="Open Sans" panose="020B0606030504020204" pitchFamily="34" charset="0"/>
                    <a:cs typeface="Times New Roman" panose="02020603050405020304" pitchFamily="18" charset="0"/>
                  </a:rPr>
                  <a:t>= Minimum temperature</a:t>
                </a:r>
              </a:p>
              <a:p>
                <a:pPr>
                  <a:spcAft>
                    <a:spcPts val="1500"/>
                  </a:spcAft>
                </a:pPr>
                <a14:m>
                  <m:oMath xmlns:m="http://schemas.openxmlformats.org/officeDocument/2006/math">
                    <m:r>
                      <a:rPr lang="en-US" i="1">
                        <a:latin typeface="Cambria Math" panose="02040503050406030204" pitchFamily="18" charset="0"/>
                        <a:ea typeface="Open Sans" panose="020B0606030504020204" pitchFamily="34" charset="0"/>
                        <a:cs typeface="Times New Roman" panose="02020603050405020304" pitchFamily="18" charset="0"/>
                      </a:rPr>
                      <m:t>𝐵</m:t>
                    </m:r>
                  </m:oMath>
                </a14:m>
                <a:r>
                  <a:rPr lang="en-US" dirty="0">
                    <a:ea typeface="Open Sans" panose="020B0606030504020204" pitchFamily="34" charset="0"/>
                    <a:cs typeface="Times New Roman" panose="02020603050405020304" pitchFamily="18" charset="0"/>
                  </a:rPr>
                  <a:t> = Temperature amplitude</a:t>
                </a:r>
              </a:p>
            </p:txBody>
          </p:sp>
        </mc:Choice>
        <mc:Fallback>
          <p:sp>
            <p:nvSpPr>
              <p:cNvPr id="117" name="TextBox 116">
                <a:extLst>
                  <a:ext uri="{FF2B5EF4-FFF2-40B4-BE49-F238E27FC236}">
                    <a16:creationId xmlns:a16="http://schemas.microsoft.com/office/drawing/2014/main" id="{900E2C81-89F7-0644-BBA5-2E32AB241890}"/>
                  </a:ext>
                </a:extLst>
              </p:cNvPr>
              <p:cNvSpPr txBox="1">
                <a:spLocks noRot="1" noChangeAspect="1" noMove="1" noResize="1" noEditPoints="1" noAdjustHandles="1" noChangeArrowheads="1" noChangeShapeType="1" noTextEdit="1"/>
              </p:cNvSpPr>
              <p:nvPr/>
            </p:nvSpPr>
            <p:spPr>
              <a:xfrm>
                <a:off x="8577992" y="19416562"/>
                <a:ext cx="5540356" cy="1023357"/>
              </a:xfrm>
              <a:prstGeom prst="rect">
                <a:avLst/>
              </a:prstGeom>
              <a:blipFill>
                <a:blip r:embed="rId17"/>
                <a:stretch>
                  <a:fillRect t="-4938" b="-1358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23" name="TextBox 122">
                <a:extLst>
                  <a:ext uri="{FF2B5EF4-FFF2-40B4-BE49-F238E27FC236}">
                    <a16:creationId xmlns:a16="http://schemas.microsoft.com/office/drawing/2014/main" id="{2376C5A4-E136-FE45-B9CB-4F5D14D9E562}"/>
                  </a:ext>
                </a:extLst>
              </p:cNvPr>
              <p:cNvSpPr txBox="1"/>
              <p:nvPr/>
            </p:nvSpPr>
            <p:spPr>
              <a:xfrm>
                <a:off x="29771075" y="11217004"/>
                <a:ext cx="9610823" cy="5011628"/>
              </a:xfrm>
              <a:prstGeom prst="rect">
                <a:avLst/>
              </a:prstGeom>
              <a:noFill/>
            </p:spPr>
            <p:txBody>
              <a:bodyPr wrap="square" rtlCol="0">
                <a:spAutoFit/>
              </a:bodyPr>
              <a:lstStyle>
                <a:defPPr>
                  <a:defRPr kern="1200" smtId="4294967295"/>
                </a:defPPr>
              </a:lstStyle>
              <a:p>
                <a:pPr algn="ctr">
                  <a:spcAft>
                    <a:spcPts val="1500"/>
                  </a:spcAft>
                </a:pPr>
                <a14:m>
                  <m:oMathPara xmlns:m="http://schemas.openxmlformats.org/officeDocument/2006/math">
                    <m:oMathParaPr>
                      <m:jc m:val="left"/>
                    </m:oMathParaPr>
                    <m:oMath xmlns:m="http://schemas.openxmlformats.org/officeDocument/2006/math">
                      <m:f>
                        <m:fPr>
                          <m:ctrlPr>
                            <a:rPr lang="en-US" i="1" smtClean="0">
                              <a:latin typeface="Cambria Math" panose="02040503050406030204" pitchFamily="18" charset="0"/>
                              <a:ea typeface="Open Sans" panose="020B0606030504020204" pitchFamily="34" charset="0"/>
                              <a:cs typeface="Times New Roman" panose="02020603050405020304" pitchFamily="18" charset="0"/>
                            </a:rPr>
                          </m:ctrlPr>
                        </m:fPr>
                        <m:num>
                          <m:r>
                            <a:rPr lang="en-US" b="0" i="1" smtClean="0">
                              <a:latin typeface="Cambria Math" panose="02040503050406030204" pitchFamily="18" charset="0"/>
                              <a:ea typeface="Open Sans" panose="020B0606030504020204" pitchFamily="34" charset="0"/>
                              <a:cs typeface="Times New Roman" panose="02020603050405020304" pitchFamily="18" charset="0"/>
                            </a:rPr>
                            <m:t>𝑑𝑆</m:t>
                          </m:r>
                        </m:num>
                        <m:den>
                          <m:r>
                            <a:rPr lang="en-US" b="0" i="1" smtClean="0">
                              <a:latin typeface="Cambria Math" panose="02040503050406030204" pitchFamily="18" charset="0"/>
                              <a:ea typeface="Open Sans" panose="020B0606030504020204" pitchFamily="34" charset="0"/>
                              <a:cs typeface="Times New Roman" panose="02020603050405020304" pitchFamily="18" charset="0"/>
                            </a:rPr>
                            <m:t>𝑑𝑡</m:t>
                          </m:r>
                        </m:den>
                      </m:f>
                      <m:r>
                        <a:rPr lang="en-US" b="0" i="1" smtClean="0">
                          <a:latin typeface="Cambria Math" panose="02040503050406030204" pitchFamily="18" charset="0"/>
                          <a:ea typeface="Open Sans" panose="020B0606030504020204" pitchFamily="34" charset="0"/>
                          <a:cs typeface="Times New Roman" panose="02020603050405020304" pitchFamily="18" charset="0"/>
                        </a:rPr>
                        <m:t>=</m:t>
                      </m:r>
                      <m:r>
                        <a:rPr lang="en-US" b="0" i="1" smtClean="0">
                          <a:latin typeface="Cambria Math" panose="02040503050406030204" pitchFamily="18" charset="0"/>
                          <a:ea typeface="Cambria Math" panose="02040503050406030204" pitchFamily="18" charset="0"/>
                          <a:cs typeface="Times New Roman" panose="02020603050405020304" pitchFamily="18" charset="0"/>
                        </a:rPr>
                        <m:t>𝛼</m:t>
                      </m:r>
                      <m:r>
                        <a:rPr lang="en-US" b="0" i="1" smtClean="0">
                          <a:latin typeface="Cambria Math" panose="02040503050406030204" pitchFamily="18" charset="0"/>
                          <a:ea typeface="Cambria Math" panose="02040503050406030204" pitchFamily="18" charset="0"/>
                          <a:cs typeface="Times New Roman" panose="02020603050405020304" pitchFamily="18" charset="0"/>
                        </a:rPr>
                        <m:t>∙</m:t>
                      </m:r>
                      <m:r>
                        <a:rPr lang="en-US" b="0" i="1" smtClean="0">
                          <a:latin typeface="Cambria Math" panose="02040503050406030204" pitchFamily="18" charset="0"/>
                          <a:ea typeface="Cambria Math" panose="02040503050406030204" pitchFamily="18" charset="0"/>
                          <a:cs typeface="Times New Roman" panose="02020603050405020304" pitchFamily="18" charset="0"/>
                        </a:rPr>
                        <m:t>𝑆</m:t>
                      </m:r>
                      <m:r>
                        <a:rPr lang="en-US" b="0" i="1" smtClean="0">
                          <a:latin typeface="Cambria Math" panose="02040503050406030204" pitchFamily="18" charset="0"/>
                          <a:ea typeface="Cambria Math" panose="02040503050406030204" pitchFamily="18" charset="0"/>
                          <a:cs typeface="Times New Roman" panose="02020603050405020304" pitchFamily="18" charset="0"/>
                        </a:rPr>
                        <m:t>−</m:t>
                      </m:r>
                      <m:r>
                        <a:rPr lang="el-GR" i="1">
                          <a:latin typeface="Cambria Math" panose="02040503050406030204" pitchFamily="18" charset="0"/>
                          <a:ea typeface="Cambria Math" panose="02040503050406030204" pitchFamily="18" charset="0"/>
                          <a:cs typeface="Times New Roman" panose="02020603050405020304" pitchFamily="18" charset="0"/>
                        </a:rPr>
                        <m:t>𝜅</m:t>
                      </m:r>
                      <m:r>
                        <a:rPr lang="el-GR" b="0" i="1" smtClean="0">
                          <a:latin typeface="Cambria Math" panose="02040503050406030204" pitchFamily="18" charset="0"/>
                          <a:ea typeface="Cambria Math" panose="02040503050406030204" pitchFamily="18" charset="0"/>
                          <a:cs typeface="Times New Roman" panose="02020603050405020304" pitchFamily="18" charset="0"/>
                        </a:rPr>
                        <m:t>∙</m:t>
                      </m:r>
                      <m:r>
                        <a:rPr lang="en-US" b="0" i="1" smtClean="0">
                          <a:latin typeface="Cambria Math" panose="02040503050406030204" pitchFamily="18" charset="0"/>
                          <a:ea typeface="Cambria Math" panose="02040503050406030204" pitchFamily="18" charset="0"/>
                          <a:cs typeface="Times New Roman" panose="02020603050405020304" pitchFamily="18" charset="0"/>
                        </a:rPr>
                        <m:t>𝑆</m:t>
                      </m:r>
                      <m:r>
                        <a:rPr lang="en-US" b="0" i="1"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b="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ea typeface="Cambria Math" panose="02040503050406030204" pitchFamily="18" charset="0"/>
                              <a:cs typeface="Times New Roman" panose="02020603050405020304" pitchFamily="18" charset="0"/>
                            </a:rPr>
                            <m:t>𝐵</m:t>
                          </m:r>
                        </m:e>
                        <m:sub>
                          <m:r>
                            <a:rPr lang="en-US" b="0" i="1" smtClean="0">
                              <a:latin typeface="Cambria Math" panose="02040503050406030204" pitchFamily="18" charset="0"/>
                              <a:ea typeface="Cambria Math" panose="02040503050406030204" pitchFamily="18" charset="0"/>
                              <a:cs typeface="Times New Roman" panose="02020603050405020304" pitchFamily="18" charset="0"/>
                            </a:rPr>
                            <m:t>𝑐</m:t>
                          </m:r>
                        </m:sub>
                      </m:sSub>
                    </m:oMath>
                  </m:oMathPara>
                </a14:m>
                <a:endParaRPr lang="en-US" i="1" dirty="0">
                  <a:latin typeface="Cambria Math" panose="02040503050406030204" pitchFamily="18" charset="0"/>
                  <a:ea typeface="Open Sans" panose="020B0606030504020204" pitchFamily="34" charset="0"/>
                  <a:cs typeface="Times New Roman" panose="02020603050405020304" pitchFamily="18" charset="0"/>
                </a:endParaRPr>
              </a:p>
              <a:p>
                <a:pPr algn="ctr">
                  <a:spcAft>
                    <a:spcPts val="1500"/>
                  </a:spcAft>
                </a:pPr>
                <a14:m>
                  <m:oMathPara xmlns:m="http://schemas.openxmlformats.org/officeDocument/2006/math">
                    <m:oMathParaPr>
                      <m:jc m:val="left"/>
                    </m:oMathParaPr>
                    <m:oMath xmlns:m="http://schemas.openxmlformats.org/officeDocument/2006/math">
                      <m:f>
                        <m:fPr>
                          <m:ctrlPr>
                            <a:rPr lang="en-US" i="1" smtClean="0">
                              <a:latin typeface="Cambria Math" panose="02040503050406030204" pitchFamily="18" charset="0"/>
                              <a:ea typeface="Open Sans" panose="020B0606030504020204" pitchFamily="34" charset="0"/>
                              <a:cs typeface="Times New Roman" panose="02020603050405020304" pitchFamily="18" charset="0"/>
                            </a:rPr>
                          </m:ctrlPr>
                        </m:fPr>
                        <m:num>
                          <m:r>
                            <a:rPr lang="en-US" b="0" i="1" smtClean="0">
                              <a:latin typeface="Cambria Math" panose="02040503050406030204" pitchFamily="18" charset="0"/>
                              <a:ea typeface="Open Sans" panose="020B0606030504020204" pitchFamily="34" charset="0"/>
                              <a:cs typeface="Times New Roman" panose="02020603050405020304" pitchFamily="18" charset="0"/>
                            </a:rPr>
                            <m:t>𝑑𝐼</m:t>
                          </m:r>
                        </m:num>
                        <m:den>
                          <m:r>
                            <a:rPr lang="en-US" b="0" i="1" smtClean="0">
                              <a:latin typeface="Cambria Math" panose="02040503050406030204" pitchFamily="18" charset="0"/>
                              <a:ea typeface="Open Sans" panose="020B0606030504020204" pitchFamily="34" charset="0"/>
                              <a:cs typeface="Times New Roman" panose="02020603050405020304" pitchFamily="18" charset="0"/>
                            </a:rPr>
                            <m:t>𝑑𝑡</m:t>
                          </m:r>
                        </m:den>
                      </m:f>
                      <m:r>
                        <a:rPr lang="en-US" b="0" i="1" smtClean="0">
                          <a:latin typeface="Cambria Math" panose="02040503050406030204" pitchFamily="18" charset="0"/>
                          <a:ea typeface="Open Sans" panose="020B0606030504020204" pitchFamily="34" charset="0"/>
                          <a:cs typeface="Times New Roman" panose="02020603050405020304" pitchFamily="18" charset="0"/>
                        </a:rPr>
                        <m:t>=</m:t>
                      </m:r>
                      <m:r>
                        <a:rPr lang="el-GR" i="1" smtClean="0">
                          <a:latin typeface="Cambria Math" panose="02040503050406030204" pitchFamily="18" charset="0"/>
                          <a:ea typeface="Cambria Math" panose="02040503050406030204" pitchFamily="18" charset="0"/>
                          <a:cs typeface="Times New Roman" panose="02020603050405020304" pitchFamily="18" charset="0"/>
                        </a:rPr>
                        <m:t>𝜅</m:t>
                      </m:r>
                      <m:r>
                        <a:rPr lang="el-GR" i="1">
                          <a:latin typeface="Cambria Math" panose="02040503050406030204" pitchFamily="18" charset="0"/>
                          <a:ea typeface="Cambria Math" panose="02040503050406030204" pitchFamily="18" charset="0"/>
                          <a:cs typeface="Times New Roman" panose="02020603050405020304" pitchFamily="18" charset="0"/>
                        </a:rPr>
                        <m:t>∙</m:t>
                      </m:r>
                      <m:r>
                        <a:rPr lang="en-US" i="1">
                          <a:latin typeface="Cambria Math" panose="02040503050406030204" pitchFamily="18" charset="0"/>
                          <a:ea typeface="Cambria Math" panose="02040503050406030204" pitchFamily="18" charset="0"/>
                          <a:cs typeface="Times New Roman" panose="02020603050405020304" pitchFamily="18" charset="0"/>
                        </a:rPr>
                        <m:t>𝑆</m:t>
                      </m:r>
                      <m:r>
                        <a:rPr lang="en-US" i="1">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i="1">
                              <a:latin typeface="Cambria Math" panose="02040503050406030204" pitchFamily="18" charset="0"/>
                              <a:ea typeface="Cambria Math" panose="02040503050406030204" pitchFamily="18" charset="0"/>
                              <a:cs typeface="Times New Roman" panose="02020603050405020304" pitchFamily="18" charset="0"/>
                            </a:rPr>
                          </m:ctrlPr>
                        </m:sSubPr>
                        <m:e>
                          <m:r>
                            <a:rPr lang="en-US" i="1">
                              <a:latin typeface="Cambria Math" panose="02040503050406030204" pitchFamily="18" charset="0"/>
                              <a:ea typeface="Cambria Math" panose="02040503050406030204" pitchFamily="18" charset="0"/>
                              <a:cs typeface="Times New Roman" panose="02020603050405020304" pitchFamily="18" charset="0"/>
                            </a:rPr>
                            <m:t>𝐵</m:t>
                          </m:r>
                        </m:e>
                        <m:sub>
                          <m:r>
                            <a:rPr lang="en-US" i="1">
                              <a:latin typeface="Cambria Math" panose="02040503050406030204" pitchFamily="18" charset="0"/>
                              <a:ea typeface="Cambria Math" panose="02040503050406030204" pitchFamily="18" charset="0"/>
                              <a:cs typeface="Times New Roman" panose="02020603050405020304" pitchFamily="18" charset="0"/>
                            </a:rPr>
                            <m:t>𝑐</m:t>
                          </m:r>
                        </m:sub>
                      </m:sSub>
                      <m:r>
                        <a:rPr lang="en-US" b="0" i="1" smtClean="0">
                          <a:latin typeface="Cambria Math" panose="02040503050406030204" pitchFamily="18" charset="0"/>
                          <a:ea typeface="Cambria Math" panose="02040503050406030204" pitchFamily="18" charset="0"/>
                          <a:cs typeface="Times New Roman" panose="02020603050405020304" pitchFamily="18" charset="0"/>
                        </a:rPr>
                        <m:t>−</m:t>
                      </m:r>
                      <m:r>
                        <a:rPr lang="en-US" b="0" i="1" smtClean="0">
                          <a:latin typeface="Cambria Math" panose="02040503050406030204" pitchFamily="18" charset="0"/>
                          <a:ea typeface="Cambria Math" panose="02040503050406030204" pitchFamily="18" charset="0"/>
                          <a:cs typeface="Times New Roman" panose="02020603050405020304" pitchFamily="18" charset="0"/>
                        </a:rPr>
                        <m:t>𝛿</m:t>
                      </m:r>
                      <m:r>
                        <a:rPr lang="en-US" b="0" i="1" smtClean="0">
                          <a:latin typeface="Cambria Math" panose="02040503050406030204" pitchFamily="18" charset="0"/>
                          <a:ea typeface="Cambria Math" panose="02040503050406030204" pitchFamily="18" charset="0"/>
                          <a:cs typeface="Times New Roman" panose="02020603050405020304" pitchFamily="18" charset="0"/>
                        </a:rPr>
                        <m:t>∙</m:t>
                      </m:r>
                      <m:r>
                        <a:rPr lang="en-US" b="0" i="1" smtClean="0">
                          <a:latin typeface="Cambria Math" panose="02040503050406030204" pitchFamily="18" charset="0"/>
                          <a:ea typeface="Cambria Math" panose="02040503050406030204" pitchFamily="18" charset="0"/>
                          <a:cs typeface="Times New Roman" panose="02020603050405020304" pitchFamily="18" charset="0"/>
                        </a:rPr>
                        <m:t>𝐼</m:t>
                      </m:r>
                    </m:oMath>
                  </m:oMathPara>
                </a14:m>
                <a:endParaRPr lang="en-US" i="1" dirty="0">
                  <a:latin typeface="Cambria Math" panose="02040503050406030204" pitchFamily="18" charset="0"/>
                  <a:ea typeface="Open Sans" panose="020B0606030504020204" pitchFamily="34" charset="0"/>
                  <a:cs typeface="Times New Roman" panose="02020603050405020304" pitchFamily="18" charset="0"/>
                </a:endParaRPr>
              </a:p>
              <a:p>
                <a:pPr>
                  <a:spcAft>
                    <a:spcPts val="1500"/>
                  </a:spcAft>
                </a:pPr>
                <a14:m>
                  <m:oMathPara xmlns:m="http://schemas.openxmlformats.org/officeDocument/2006/math">
                    <m:oMathParaPr>
                      <m:jc m:val="left"/>
                    </m:oMathParaPr>
                    <m:oMath xmlns:m="http://schemas.openxmlformats.org/officeDocument/2006/math">
                      <m:f>
                        <m:fPr>
                          <m:ctrlPr>
                            <a:rPr lang="en-US" i="1" smtClean="0">
                              <a:latin typeface="Cambria Math" panose="02040503050406030204" pitchFamily="18" charset="0"/>
                              <a:ea typeface="Open Sans" panose="020B0606030504020204" pitchFamily="34" charset="0"/>
                              <a:cs typeface="Times New Roman" panose="02020603050405020304" pitchFamily="18" charset="0"/>
                            </a:rPr>
                          </m:ctrlPr>
                        </m:fPr>
                        <m:num>
                          <m:r>
                            <a:rPr lang="en-US" b="0" i="1" smtClean="0">
                              <a:latin typeface="Cambria Math" panose="02040503050406030204" pitchFamily="18" charset="0"/>
                              <a:ea typeface="Open Sans" panose="020B0606030504020204" pitchFamily="34" charset="0"/>
                              <a:cs typeface="Times New Roman" panose="02020603050405020304" pitchFamily="18" charset="0"/>
                            </a:rPr>
                            <m:t>𝑑</m:t>
                          </m:r>
                          <m:sSub>
                            <m:sSubPr>
                              <m:ctrlPr>
                                <a:rPr lang="en-US" b="0" i="1" smtClean="0">
                                  <a:latin typeface="Cambria Math" panose="02040503050406030204" pitchFamily="18" charset="0"/>
                                  <a:ea typeface="Open Sans" panose="020B0606030504020204" pitchFamily="34" charset="0"/>
                                  <a:cs typeface="Times New Roman" panose="02020603050405020304" pitchFamily="18" charset="0"/>
                                </a:rPr>
                              </m:ctrlPr>
                            </m:sSubPr>
                            <m:e>
                              <m:r>
                                <a:rPr lang="en-US" b="0" i="1" smtClean="0">
                                  <a:latin typeface="Cambria Math" panose="02040503050406030204" pitchFamily="18" charset="0"/>
                                  <a:ea typeface="Open Sans" panose="020B0606030504020204" pitchFamily="34" charset="0"/>
                                  <a:cs typeface="Times New Roman" panose="02020603050405020304" pitchFamily="18" charset="0"/>
                                </a:rPr>
                                <m:t>𝐵</m:t>
                              </m:r>
                            </m:e>
                            <m:sub>
                              <m:r>
                                <a:rPr lang="en-US" b="0" i="1" smtClean="0">
                                  <a:latin typeface="Cambria Math" panose="02040503050406030204" pitchFamily="18" charset="0"/>
                                  <a:ea typeface="Open Sans" panose="020B0606030504020204" pitchFamily="34" charset="0"/>
                                  <a:cs typeface="Times New Roman" panose="02020603050405020304" pitchFamily="18" charset="0"/>
                                </a:rPr>
                                <m:t>𝑐</m:t>
                              </m:r>
                            </m:sub>
                          </m:sSub>
                        </m:num>
                        <m:den>
                          <m:r>
                            <a:rPr lang="en-US" b="0" i="1" smtClean="0">
                              <a:latin typeface="Cambria Math" panose="02040503050406030204" pitchFamily="18" charset="0"/>
                              <a:ea typeface="Open Sans" panose="020B0606030504020204" pitchFamily="34" charset="0"/>
                              <a:cs typeface="Times New Roman" panose="02020603050405020304" pitchFamily="18" charset="0"/>
                            </a:rPr>
                            <m:t>𝑑𝑡</m:t>
                          </m:r>
                        </m:den>
                      </m:f>
                      <m:r>
                        <a:rPr lang="en-US" b="0" i="1" smtClean="0">
                          <a:latin typeface="Cambria Math" panose="02040503050406030204" pitchFamily="18" charset="0"/>
                          <a:ea typeface="Open Sans" panose="020B0606030504020204" pitchFamily="34" charset="0"/>
                          <a:cs typeface="Times New Roman" panose="02020603050405020304" pitchFamily="18" charset="0"/>
                        </a:rPr>
                        <m:t>=</m:t>
                      </m:r>
                      <m:sSub>
                        <m:sSubPr>
                          <m:ctrlPr>
                            <a:rPr lang="en-US" b="0" i="1" smtClean="0">
                              <a:latin typeface="Cambria Math" panose="02040503050406030204" pitchFamily="18" charset="0"/>
                              <a:ea typeface="Open Sans" panose="020B0606030504020204" pitchFamily="34" charset="0"/>
                              <a:cs typeface="Times New Roman" panose="02020603050405020304" pitchFamily="18" charset="0"/>
                            </a:rPr>
                          </m:ctrlPr>
                        </m:sSubPr>
                        <m:e>
                          <m:r>
                            <a:rPr lang="en-US" b="0" i="1" smtClean="0">
                              <a:latin typeface="Cambria Math" panose="02040503050406030204" pitchFamily="18" charset="0"/>
                              <a:ea typeface="Open Sans" panose="020B0606030504020204" pitchFamily="34" charset="0"/>
                              <a:cs typeface="Times New Roman" panose="02020603050405020304" pitchFamily="18" charset="0"/>
                            </a:rPr>
                            <m:t>𝑅</m:t>
                          </m:r>
                        </m:e>
                        <m:sub>
                          <m:r>
                            <a:rPr lang="en-US" b="0" i="1" smtClean="0">
                              <a:latin typeface="Cambria Math" panose="02040503050406030204" pitchFamily="18" charset="0"/>
                              <a:ea typeface="Open Sans" panose="020B0606030504020204" pitchFamily="34" charset="0"/>
                              <a:cs typeface="Times New Roman" panose="02020603050405020304" pitchFamily="18" charset="0"/>
                            </a:rPr>
                            <m:t>𝑐</m:t>
                          </m:r>
                        </m:sub>
                      </m:sSub>
                      <m:r>
                        <a:rPr lang="en-US" b="0" i="1" smtClean="0">
                          <a:latin typeface="Cambria Math" panose="02040503050406030204" pitchFamily="18" charset="0"/>
                          <a:ea typeface="Open Sans" panose="020B0606030504020204" pitchFamily="34" charset="0"/>
                          <a:cs typeface="Times New Roman" panose="02020603050405020304" pitchFamily="18" charset="0"/>
                        </a:rPr>
                        <m:t>(</m:t>
                      </m:r>
                      <m:r>
                        <a:rPr lang="en-US" b="0" i="1" smtClean="0">
                          <a:latin typeface="Cambria Math" panose="02040503050406030204" pitchFamily="18" charset="0"/>
                          <a:ea typeface="Open Sans" panose="020B0606030504020204" pitchFamily="34" charset="0"/>
                          <a:cs typeface="Times New Roman" panose="02020603050405020304" pitchFamily="18" charset="0"/>
                        </a:rPr>
                        <m:t>𝑇</m:t>
                      </m:r>
                      <m:d>
                        <m:dPr>
                          <m:ctrlPr>
                            <a:rPr lang="en-US" b="0" i="1" smtClean="0">
                              <a:latin typeface="Cambria Math" panose="02040503050406030204" pitchFamily="18" charset="0"/>
                              <a:ea typeface="Open Sans" panose="020B0606030504020204" pitchFamily="34" charset="0"/>
                              <a:cs typeface="Times New Roman" panose="02020603050405020304" pitchFamily="18" charset="0"/>
                            </a:rPr>
                          </m:ctrlPr>
                        </m:dPr>
                        <m:e>
                          <m:r>
                            <a:rPr lang="en-US" b="0" i="1" smtClean="0">
                              <a:latin typeface="Cambria Math" panose="02040503050406030204" pitchFamily="18" charset="0"/>
                              <a:ea typeface="Open Sans" panose="020B0606030504020204" pitchFamily="34" charset="0"/>
                              <a:cs typeface="Times New Roman" panose="02020603050405020304" pitchFamily="18" charset="0"/>
                            </a:rPr>
                            <m:t>𝑡</m:t>
                          </m:r>
                        </m:e>
                      </m:d>
                      <m:r>
                        <a:rPr lang="en-US" b="0" i="1" smtClean="0">
                          <a:latin typeface="Cambria Math" panose="02040503050406030204" pitchFamily="18" charset="0"/>
                          <a:ea typeface="Open Sans" panose="020B0606030504020204" pitchFamily="34" charset="0"/>
                          <a:cs typeface="Times New Roman" panose="02020603050405020304" pitchFamily="18" charset="0"/>
                        </a:rPr>
                        <m:t>)</m:t>
                      </m:r>
                      <m:r>
                        <a:rPr lang="en-US" i="1">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ea typeface="Cambria Math" panose="02040503050406030204" pitchFamily="18" charset="0"/>
                              <a:cs typeface="Times New Roman" panose="02020603050405020304" pitchFamily="18" charset="0"/>
                            </a:rPr>
                            <m:t>𝐵</m:t>
                          </m:r>
                        </m:e>
                        <m:sub>
                          <m:r>
                            <a:rPr lang="en-US" b="0" i="1" smtClean="0">
                              <a:latin typeface="Cambria Math" panose="02040503050406030204" pitchFamily="18" charset="0"/>
                              <a:ea typeface="Cambria Math" panose="02040503050406030204" pitchFamily="18" charset="0"/>
                              <a:cs typeface="Times New Roman" panose="02020603050405020304" pitchFamily="18" charset="0"/>
                            </a:rPr>
                            <m:t>𝑐</m:t>
                          </m:r>
                        </m:sub>
                      </m:sSub>
                      <m:d>
                        <m:dPr>
                          <m:ctrlPr>
                            <a:rPr lang="en-US" b="0" i="1" smtClean="0">
                              <a:latin typeface="Cambria Math" panose="02040503050406030204" pitchFamily="18" charset="0"/>
                              <a:ea typeface="Cambria Math" panose="02040503050406030204" pitchFamily="18" charset="0"/>
                              <a:cs typeface="Times New Roman" panose="02020603050405020304" pitchFamily="18" charset="0"/>
                            </a:rPr>
                          </m:ctrlPr>
                        </m:dPr>
                        <m:e>
                          <m:r>
                            <a:rPr lang="en-US" b="0" i="1" smtClean="0">
                              <a:latin typeface="Cambria Math" panose="02040503050406030204" pitchFamily="18" charset="0"/>
                              <a:ea typeface="Cambria Math" panose="02040503050406030204" pitchFamily="18" charset="0"/>
                              <a:cs typeface="Times New Roman" panose="02020603050405020304" pitchFamily="18" charset="0"/>
                            </a:rPr>
                            <m:t>1−</m:t>
                          </m:r>
                          <m:f>
                            <m:fPr>
                              <m:ctrlPr>
                                <a:rPr lang="en-US" b="0" i="1" smtClean="0">
                                  <a:latin typeface="Cambria Math" panose="02040503050406030204" pitchFamily="18" charset="0"/>
                                  <a:ea typeface="Cambria Math" panose="02040503050406030204" pitchFamily="18" charset="0"/>
                                  <a:cs typeface="Times New Roman" panose="02020603050405020304" pitchFamily="18" charset="0"/>
                                </a:rPr>
                              </m:ctrlPr>
                            </m:fPr>
                            <m:num>
                              <m:nary>
                                <m:naryPr>
                                  <m:chr m:val="∑"/>
                                  <m:ctrlPr>
                                    <a:rPr lang="en-US" b="0" i="1" smtClean="0">
                                      <a:latin typeface="Cambria Math" panose="02040503050406030204" pitchFamily="18" charset="0"/>
                                      <a:ea typeface="Cambria Math" panose="02040503050406030204" pitchFamily="18" charset="0"/>
                                      <a:cs typeface="Times New Roman" panose="02020603050405020304" pitchFamily="18" charset="0"/>
                                    </a:rPr>
                                  </m:ctrlPr>
                                </m:naryPr>
                                <m:sub>
                                  <m:r>
                                    <m:rPr>
                                      <m:brk m:alnAt="23"/>
                                    </m:rPr>
                                    <a:rPr lang="en-US" b="0" i="1" smtClean="0">
                                      <a:latin typeface="Cambria Math" panose="02040503050406030204" pitchFamily="18" charset="0"/>
                                      <a:ea typeface="Cambria Math" panose="02040503050406030204" pitchFamily="18" charset="0"/>
                                      <a:cs typeface="Times New Roman" panose="02020603050405020304" pitchFamily="18" charset="0"/>
                                    </a:rPr>
                                    <m:t>𝑗</m:t>
                                  </m:r>
                                  <m:r>
                                    <a:rPr lang="en-US" b="0" i="1" smtClean="0">
                                      <a:latin typeface="Cambria Math" panose="02040503050406030204" pitchFamily="18" charset="0"/>
                                      <a:ea typeface="Cambria Math" panose="02040503050406030204" pitchFamily="18" charset="0"/>
                                      <a:cs typeface="Times New Roman" panose="02020603050405020304" pitchFamily="18" charset="0"/>
                                    </a:rPr>
                                    <m:t>=1</m:t>
                                  </m:r>
                                </m:sub>
                                <m:sup>
                                  <m:r>
                                    <a:rPr lang="en-US" b="0" i="1" smtClean="0">
                                      <a:latin typeface="Cambria Math" panose="02040503050406030204" pitchFamily="18" charset="0"/>
                                      <a:ea typeface="Cambria Math" panose="02040503050406030204" pitchFamily="18" charset="0"/>
                                      <a:cs typeface="Times New Roman" panose="02020603050405020304" pitchFamily="18" charset="0"/>
                                    </a:rPr>
                                    <m:t>𝑛</m:t>
                                  </m:r>
                                </m:sup>
                                <m:e>
                                  <m:sSub>
                                    <m:sSubPr>
                                      <m:ctrlPr>
                                        <a:rPr lang="en-US" b="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ea typeface="Cambria Math" panose="02040503050406030204" pitchFamily="18" charset="0"/>
                                          <a:cs typeface="Times New Roman" panose="02020603050405020304" pitchFamily="18" charset="0"/>
                                        </a:rPr>
                                        <m:t>𝑥</m:t>
                                      </m:r>
                                    </m:e>
                                    <m:sub>
                                      <m:r>
                                        <a:rPr lang="en-US" b="0" i="1" smtClean="0">
                                          <a:latin typeface="Cambria Math" panose="02040503050406030204" pitchFamily="18" charset="0"/>
                                          <a:ea typeface="Cambria Math" panose="02040503050406030204" pitchFamily="18" charset="0"/>
                                          <a:cs typeface="Times New Roman" panose="02020603050405020304" pitchFamily="18" charset="0"/>
                                        </a:rPr>
                                        <m:t>𝑗</m:t>
                                      </m:r>
                                    </m:sub>
                                  </m:sSub>
                                </m:e>
                              </m:nary>
                            </m:num>
                            <m:den>
                              <m:r>
                                <a:rPr lang="en-US" b="0" i="1" smtClean="0">
                                  <a:latin typeface="Cambria Math" panose="02040503050406030204" pitchFamily="18" charset="0"/>
                                  <a:ea typeface="Cambria Math" panose="02040503050406030204" pitchFamily="18" charset="0"/>
                                  <a:cs typeface="Times New Roman" panose="02020603050405020304" pitchFamily="18" charset="0"/>
                                </a:rPr>
                                <m:t>𝑘</m:t>
                              </m:r>
                            </m:den>
                          </m:f>
                        </m:e>
                      </m:d>
                      <m:d>
                        <m:dPr>
                          <m:ctrlPr>
                            <a:rPr lang="en-US" b="0" i="1" smtClean="0">
                              <a:latin typeface="Cambria Math" panose="02040503050406030204" pitchFamily="18" charset="0"/>
                              <a:ea typeface="Cambria Math" panose="02040503050406030204" pitchFamily="18" charset="0"/>
                              <a:cs typeface="Times New Roman" panose="02020603050405020304" pitchFamily="18" charset="0"/>
                            </a:rPr>
                          </m:ctrlPr>
                        </m:dPr>
                        <m:e>
                          <m:r>
                            <a:rPr lang="en-US" i="1">
                              <a:latin typeface="Cambria Math" panose="02040503050406030204" pitchFamily="18" charset="0"/>
                              <a:ea typeface="Cambria Math" panose="02040503050406030204" pitchFamily="18" charset="0"/>
                              <a:cs typeface="Times New Roman" panose="02020603050405020304" pitchFamily="18" charset="0"/>
                            </a:rPr>
                            <m:t>1</m:t>
                          </m:r>
                          <m:r>
                            <a:rPr lang="en-US" b="0" i="1" smtClean="0">
                              <a:latin typeface="Cambria Math" panose="02040503050406030204" pitchFamily="18" charset="0"/>
                              <a:ea typeface="Cambria Math" panose="02040503050406030204" pitchFamily="18" charset="0"/>
                              <a:cs typeface="Times New Roman" panose="02020603050405020304" pitchFamily="18" charset="0"/>
                            </a:rPr>
                            <m:t>+</m:t>
                          </m:r>
                          <m:nary>
                            <m:naryPr>
                              <m:chr m:val="∑"/>
                              <m:ctrlPr>
                                <a:rPr lang="en-US" i="1">
                                  <a:latin typeface="Cambria Math" panose="02040503050406030204" pitchFamily="18" charset="0"/>
                                  <a:ea typeface="Cambria Math" panose="02040503050406030204" pitchFamily="18" charset="0"/>
                                  <a:cs typeface="Times New Roman" panose="02020603050405020304" pitchFamily="18" charset="0"/>
                                </a:rPr>
                              </m:ctrlPr>
                            </m:naryPr>
                            <m:sub>
                              <m:r>
                                <m:rPr>
                                  <m:brk m:alnAt="23"/>
                                </m:rPr>
                                <a:rPr lang="en-US" i="1">
                                  <a:latin typeface="Cambria Math" panose="02040503050406030204" pitchFamily="18" charset="0"/>
                                  <a:ea typeface="Cambria Math" panose="02040503050406030204" pitchFamily="18" charset="0"/>
                                  <a:cs typeface="Times New Roman" panose="02020603050405020304" pitchFamily="18" charset="0"/>
                                </a:rPr>
                                <m:t>𝑗</m:t>
                              </m:r>
                              <m:r>
                                <a:rPr lang="en-US" i="1">
                                  <a:latin typeface="Cambria Math" panose="02040503050406030204" pitchFamily="18" charset="0"/>
                                  <a:ea typeface="Cambria Math" panose="02040503050406030204" pitchFamily="18" charset="0"/>
                                  <a:cs typeface="Times New Roman" panose="02020603050405020304" pitchFamily="18" charset="0"/>
                                </a:rPr>
                                <m:t>=1</m:t>
                              </m:r>
                            </m:sub>
                            <m:sup>
                              <m:r>
                                <a:rPr lang="en-US" i="1">
                                  <a:latin typeface="Cambria Math" panose="02040503050406030204" pitchFamily="18" charset="0"/>
                                  <a:ea typeface="Cambria Math" panose="02040503050406030204" pitchFamily="18" charset="0"/>
                                  <a:cs typeface="Times New Roman" panose="02020603050405020304" pitchFamily="18" charset="0"/>
                                </a:rPr>
                                <m:t>𝑛</m:t>
                              </m:r>
                            </m:sup>
                            <m:e>
                              <m:sSub>
                                <m:sSubPr>
                                  <m:ctrlPr>
                                    <a:rPr lang="en-US" i="1">
                                      <a:latin typeface="Cambria Math" panose="02040503050406030204" pitchFamily="18" charset="0"/>
                                      <a:ea typeface="Cambria Math" panose="02040503050406030204" pitchFamily="18" charset="0"/>
                                      <a:cs typeface="Times New Roman" panose="02020603050405020304" pitchFamily="18" charset="0"/>
                                    </a:rPr>
                                  </m:ctrlPr>
                                </m:sSubPr>
                                <m:e>
                                  <m:sSub>
                                    <m:sSubPr>
                                      <m:ctrlPr>
                                        <a:rPr lang="en-US" i="1">
                                          <a:latin typeface="Cambria Math" panose="02040503050406030204" pitchFamily="18" charset="0"/>
                                          <a:ea typeface="Cambria Math" panose="02040503050406030204" pitchFamily="18" charset="0"/>
                                          <a:cs typeface="Times New Roman" panose="02020603050405020304" pitchFamily="18" charset="0"/>
                                        </a:rPr>
                                      </m:ctrlPr>
                                    </m:sSubPr>
                                    <m:e>
                                      <m:r>
                                        <a:rPr lang="en-US" i="1">
                                          <a:latin typeface="Cambria Math" panose="02040503050406030204" pitchFamily="18" charset="0"/>
                                          <a:ea typeface="Cambria Math" panose="02040503050406030204" pitchFamily="18" charset="0"/>
                                          <a:cs typeface="Times New Roman" panose="02020603050405020304" pitchFamily="18" charset="0"/>
                                        </a:rPr>
                                        <m:t>𝛽</m:t>
                                      </m:r>
                                    </m:e>
                                    <m:sub>
                                      <m:r>
                                        <a:rPr lang="en-US" b="0" i="1" smtClean="0">
                                          <a:latin typeface="Cambria Math" panose="02040503050406030204" pitchFamily="18" charset="0"/>
                                          <a:ea typeface="Cambria Math" panose="02040503050406030204" pitchFamily="18" charset="0"/>
                                          <a:cs typeface="Times New Roman" panose="02020603050405020304" pitchFamily="18" charset="0"/>
                                        </a:rPr>
                                        <m:t>𝑖</m:t>
                                      </m:r>
                                      <m:r>
                                        <a:rPr lang="en-US" i="1">
                                          <a:latin typeface="Cambria Math" panose="02040503050406030204" pitchFamily="18" charset="0"/>
                                          <a:ea typeface="Cambria Math" panose="02040503050406030204" pitchFamily="18" charset="0"/>
                                          <a:cs typeface="Times New Roman" panose="02020603050405020304" pitchFamily="18" charset="0"/>
                                        </a:rPr>
                                        <m:t>𝑗</m:t>
                                      </m:r>
                                    </m:sub>
                                  </m:sSub>
                                  <m:r>
                                    <a:rPr lang="en-US" i="1">
                                      <a:latin typeface="Cambria Math" panose="02040503050406030204" pitchFamily="18" charset="0"/>
                                      <a:ea typeface="Cambria Math" panose="02040503050406030204" pitchFamily="18" charset="0"/>
                                      <a:cs typeface="Times New Roman" panose="02020603050405020304" pitchFamily="18" charset="0"/>
                                    </a:rPr>
                                    <m:t>𝑥</m:t>
                                  </m:r>
                                </m:e>
                                <m:sub>
                                  <m:r>
                                    <a:rPr lang="en-US" i="1">
                                      <a:latin typeface="Cambria Math" panose="02040503050406030204" pitchFamily="18" charset="0"/>
                                      <a:ea typeface="Cambria Math" panose="02040503050406030204" pitchFamily="18" charset="0"/>
                                      <a:cs typeface="Times New Roman" panose="02020603050405020304" pitchFamily="18" charset="0"/>
                                    </a:rPr>
                                    <m:t>𝑗</m:t>
                                  </m:r>
                                </m:sub>
                              </m:sSub>
                            </m:e>
                          </m:nary>
                          <m:r>
                            <a:rPr lang="en-US" b="0" i="1" smtClean="0">
                              <a:latin typeface="Cambria Math" panose="02040503050406030204" pitchFamily="18" charset="0"/>
                              <a:ea typeface="Cambria Math" panose="02040503050406030204" pitchFamily="18" charset="0"/>
                              <a:cs typeface="Times New Roman" panose="02020603050405020304" pitchFamily="18" charset="0"/>
                            </a:rPr>
                            <m:t>+</m:t>
                          </m:r>
                          <m:f>
                            <m:fPr>
                              <m:ctrlPr>
                                <a:rPr lang="en-US" b="0" i="1" smtClean="0">
                                  <a:latin typeface="Cambria Math" panose="02040503050406030204" pitchFamily="18" charset="0"/>
                                  <a:ea typeface="Cambria Math" panose="02040503050406030204" pitchFamily="18" charset="0"/>
                                  <a:cs typeface="Times New Roman" panose="02020603050405020304" pitchFamily="18" charset="0"/>
                                </a:rPr>
                              </m:ctrlPr>
                            </m:fPr>
                            <m:num>
                              <m:r>
                                <a:rPr lang="en-US" b="0" i="1" smtClean="0">
                                  <a:latin typeface="Cambria Math" panose="02040503050406030204" pitchFamily="18" charset="0"/>
                                  <a:ea typeface="Cambria Math" panose="02040503050406030204" pitchFamily="18" charset="0"/>
                                  <a:cs typeface="Times New Roman" panose="02020603050405020304" pitchFamily="18" charset="0"/>
                                </a:rPr>
                                <m:t>𝐼</m:t>
                              </m:r>
                            </m:num>
                            <m:den>
                              <m:r>
                                <a:rPr lang="en-US" b="0" i="1" smtClean="0">
                                  <a:latin typeface="Cambria Math" panose="02040503050406030204" pitchFamily="18" charset="0"/>
                                  <a:ea typeface="Cambria Math" panose="02040503050406030204" pitchFamily="18" charset="0"/>
                                  <a:cs typeface="Times New Roman" panose="02020603050405020304" pitchFamily="18" charset="0"/>
                                </a:rPr>
                                <m:t>𝛾</m:t>
                              </m:r>
                              <m:r>
                                <a:rPr lang="en-US" b="0" i="1" smtClean="0">
                                  <a:latin typeface="Cambria Math" panose="02040503050406030204" pitchFamily="18" charset="0"/>
                                  <a:ea typeface="Cambria Math" panose="02040503050406030204" pitchFamily="18" charset="0"/>
                                  <a:cs typeface="Times New Roman" panose="02020603050405020304" pitchFamily="18" charset="0"/>
                                </a:rPr>
                                <m:t>+</m:t>
                              </m:r>
                              <m:r>
                                <a:rPr lang="en-US" b="0" i="1" smtClean="0">
                                  <a:latin typeface="Cambria Math" panose="02040503050406030204" pitchFamily="18" charset="0"/>
                                  <a:ea typeface="Cambria Math" panose="02040503050406030204" pitchFamily="18" charset="0"/>
                                  <a:cs typeface="Times New Roman" panose="02020603050405020304" pitchFamily="18" charset="0"/>
                                </a:rPr>
                                <m:t>𝐼</m:t>
                              </m:r>
                            </m:den>
                          </m:f>
                        </m:e>
                      </m:d>
                    </m:oMath>
                  </m:oMathPara>
                </a14:m>
                <a:endParaRPr lang="en-US" dirty="0">
                  <a:ea typeface="Open Sans" panose="020B0606030504020204" pitchFamily="34" charset="0"/>
                  <a:cs typeface="Times New Roman" panose="02020603050405020304" pitchFamily="18" charset="0"/>
                </a:endParaRPr>
              </a:p>
              <a:p>
                <a:pPr>
                  <a:spcAft>
                    <a:spcPts val="1500"/>
                  </a:spcAft>
                </a:pPr>
                <a14:m>
                  <m:oMathPara xmlns:m="http://schemas.openxmlformats.org/officeDocument/2006/math">
                    <m:oMathParaPr>
                      <m:jc m:val="left"/>
                    </m:oMathParaPr>
                    <m:oMath xmlns:m="http://schemas.openxmlformats.org/officeDocument/2006/math">
                      <m:f>
                        <m:fPr>
                          <m:ctrlPr>
                            <a:rPr lang="en-US" i="1">
                              <a:latin typeface="Cambria Math" panose="02040503050406030204" pitchFamily="18" charset="0"/>
                              <a:ea typeface="Open Sans" panose="020B0606030504020204" pitchFamily="34" charset="0"/>
                              <a:cs typeface="Times New Roman" panose="02020603050405020304" pitchFamily="18" charset="0"/>
                            </a:rPr>
                          </m:ctrlPr>
                        </m:fPr>
                        <m:num>
                          <m:r>
                            <a:rPr lang="en-US" i="1">
                              <a:latin typeface="Cambria Math" panose="02040503050406030204" pitchFamily="18" charset="0"/>
                              <a:ea typeface="Open Sans" panose="020B0606030504020204" pitchFamily="34" charset="0"/>
                              <a:cs typeface="Times New Roman" panose="02020603050405020304" pitchFamily="18" charset="0"/>
                            </a:rPr>
                            <m:t>𝑑</m:t>
                          </m:r>
                          <m:sSub>
                            <m:sSubPr>
                              <m:ctrlPr>
                                <a:rPr lang="en-US" i="1">
                                  <a:latin typeface="Cambria Math" panose="02040503050406030204" pitchFamily="18" charset="0"/>
                                  <a:ea typeface="Open Sans" panose="020B0606030504020204" pitchFamily="34" charset="0"/>
                                  <a:cs typeface="Times New Roman" panose="02020603050405020304" pitchFamily="18" charset="0"/>
                                </a:rPr>
                              </m:ctrlPr>
                            </m:sSubPr>
                            <m:e>
                              <m:r>
                                <a:rPr lang="en-US" i="1">
                                  <a:latin typeface="Cambria Math" panose="02040503050406030204" pitchFamily="18" charset="0"/>
                                  <a:ea typeface="Open Sans" panose="020B0606030504020204" pitchFamily="34" charset="0"/>
                                  <a:cs typeface="Times New Roman" panose="02020603050405020304" pitchFamily="18" charset="0"/>
                                </a:rPr>
                                <m:t>𝐵</m:t>
                              </m:r>
                            </m:e>
                            <m:sub>
                              <m:r>
                                <a:rPr lang="en-US" i="1">
                                  <a:latin typeface="Cambria Math" panose="02040503050406030204" pitchFamily="18" charset="0"/>
                                  <a:ea typeface="Open Sans" panose="020B0606030504020204" pitchFamily="34" charset="0"/>
                                  <a:cs typeface="Times New Roman" panose="02020603050405020304" pitchFamily="18" charset="0"/>
                                </a:rPr>
                                <m:t>𝑖</m:t>
                              </m:r>
                            </m:sub>
                          </m:sSub>
                        </m:num>
                        <m:den>
                          <m:r>
                            <a:rPr lang="en-US" i="1">
                              <a:latin typeface="Cambria Math" panose="02040503050406030204" pitchFamily="18" charset="0"/>
                              <a:ea typeface="Open Sans" panose="020B0606030504020204" pitchFamily="34" charset="0"/>
                              <a:cs typeface="Times New Roman" panose="02020603050405020304" pitchFamily="18" charset="0"/>
                            </a:rPr>
                            <m:t>𝑑𝑡</m:t>
                          </m:r>
                        </m:den>
                      </m:f>
                      <m:r>
                        <a:rPr lang="en-US" i="1">
                          <a:latin typeface="Cambria Math" panose="02040503050406030204" pitchFamily="18" charset="0"/>
                          <a:ea typeface="Open Sans" panose="020B0606030504020204" pitchFamily="34" charset="0"/>
                          <a:cs typeface="Times New Roman" panose="02020603050405020304" pitchFamily="18" charset="0"/>
                        </a:rPr>
                        <m:t>=</m:t>
                      </m:r>
                      <m:sSub>
                        <m:sSubPr>
                          <m:ctrlPr>
                            <a:rPr lang="en-US" i="1">
                              <a:latin typeface="Cambria Math" panose="02040503050406030204" pitchFamily="18" charset="0"/>
                              <a:ea typeface="Open Sans" panose="020B0606030504020204" pitchFamily="34" charset="0"/>
                              <a:cs typeface="Times New Roman" panose="02020603050405020304" pitchFamily="18" charset="0"/>
                            </a:rPr>
                          </m:ctrlPr>
                        </m:sSubPr>
                        <m:e>
                          <m:r>
                            <a:rPr lang="en-US" i="1">
                              <a:latin typeface="Cambria Math" panose="02040503050406030204" pitchFamily="18" charset="0"/>
                              <a:ea typeface="Open Sans" panose="020B0606030504020204" pitchFamily="34" charset="0"/>
                              <a:cs typeface="Times New Roman" panose="02020603050405020304" pitchFamily="18" charset="0"/>
                            </a:rPr>
                            <m:t>𝑅</m:t>
                          </m:r>
                        </m:e>
                        <m:sub>
                          <m:r>
                            <a:rPr lang="en-US" i="1">
                              <a:latin typeface="Cambria Math" panose="02040503050406030204" pitchFamily="18" charset="0"/>
                              <a:ea typeface="Open Sans" panose="020B0606030504020204" pitchFamily="34" charset="0"/>
                              <a:cs typeface="Times New Roman" panose="02020603050405020304" pitchFamily="18" charset="0"/>
                            </a:rPr>
                            <m:t>𝑖</m:t>
                          </m:r>
                        </m:sub>
                      </m:sSub>
                      <m:r>
                        <a:rPr lang="en-US" i="1">
                          <a:latin typeface="Cambria Math" panose="02040503050406030204" pitchFamily="18" charset="0"/>
                          <a:ea typeface="Open Sans" panose="020B0606030504020204" pitchFamily="34" charset="0"/>
                          <a:cs typeface="Times New Roman" panose="02020603050405020304" pitchFamily="18" charset="0"/>
                        </a:rPr>
                        <m:t>(</m:t>
                      </m:r>
                      <m:r>
                        <a:rPr lang="en-US" i="1">
                          <a:latin typeface="Cambria Math" panose="02040503050406030204" pitchFamily="18" charset="0"/>
                          <a:ea typeface="Open Sans" panose="020B0606030504020204" pitchFamily="34" charset="0"/>
                          <a:cs typeface="Times New Roman" panose="02020603050405020304" pitchFamily="18" charset="0"/>
                        </a:rPr>
                        <m:t>𝑇</m:t>
                      </m:r>
                      <m:d>
                        <m:dPr>
                          <m:ctrlPr>
                            <a:rPr lang="en-US" i="1">
                              <a:latin typeface="Cambria Math" panose="02040503050406030204" pitchFamily="18" charset="0"/>
                              <a:ea typeface="Open Sans" panose="020B0606030504020204" pitchFamily="34" charset="0"/>
                              <a:cs typeface="Times New Roman" panose="02020603050405020304" pitchFamily="18" charset="0"/>
                            </a:rPr>
                          </m:ctrlPr>
                        </m:dPr>
                        <m:e>
                          <m:r>
                            <a:rPr lang="en-US" i="1">
                              <a:latin typeface="Cambria Math" panose="02040503050406030204" pitchFamily="18" charset="0"/>
                              <a:ea typeface="Open Sans" panose="020B0606030504020204" pitchFamily="34" charset="0"/>
                              <a:cs typeface="Times New Roman" panose="02020603050405020304" pitchFamily="18" charset="0"/>
                            </a:rPr>
                            <m:t>𝑡</m:t>
                          </m:r>
                        </m:e>
                      </m:d>
                      <m:r>
                        <a:rPr lang="en-US" i="1">
                          <a:latin typeface="Cambria Math" panose="02040503050406030204" pitchFamily="18" charset="0"/>
                          <a:ea typeface="Open Sans" panose="020B0606030504020204" pitchFamily="34" charset="0"/>
                          <a:cs typeface="Times New Roman" panose="02020603050405020304" pitchFamily="18" charset="0"/>
                        </a:rPr>
                        <m:t>)</m:t>
                      </m:r>
                      <m:r>
                        <a:rPr lang="en-US" i="1">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i="1">
                              <a:latin typeface="Cambria Math" panose="02040503050406030204" pitchFamily="18" charset="0"/>
                              <a:ea typeface="Cambria Math" panose="02040503050406030204" pitchFamily="18" charset="0"/>
                              <a:cs typeface="Times New Roman" panose="02020603050405020304" pitchFamily="18" charset="0"/>
                            </a:rPr>
                          </m:ctrlPr>
                        </m:sSubPr>
                        <m:e>
                          <m:r>
                            <a:rPr lang="en-US" i="1">
                              <a:latin typeface="Cambria Math" panose="02040503050406030204" pitchFamily="18" charset="0"/>
                              <a:ea typeface="Cambria Math" panose="02040503050406030204" pitchFamily="18" charset="0"/>
                              <a:cs typeface="Times New Roman" panose="02020603050405020304" pitchFamily="18" charset="0"/>
                            </a:rPr>
                            <m:t>𝐵</m:t>
                          </m:r>
                        </m:e>
                        <m:sub>
                          <m:r>
                            <a:rPr lang="en-US" i="1">
                              <a:latin typeface="Cambria Math" panose="02040503050406030204" pitchFamily="18" charset="0"/>
                              <a:ea typeface="Cambria Math" panose="02040503050406030204" pitchFamily="18" charset="0"/>
                              <a:cs typeface="Times New Roman" panose="02020603050405020304" pitchFamily="18" charset="0"/>
                            </a:rPr>
                            <m:t>𝑖</m:t>
                          </m:r>
                        </m:sub>
                      </m:sSub>
                      <m:d>
                        <m:dPr>
                          <m:ctrlPr>
                            <a:rPr lang="en-US" i="1">
                              <a:latin typeface="Cambria Math" panose="02040503050406030204" pitchFamily="18" charset="0"/>
                              <a:ea typeface="Cambria Math" panose="02040503050406030204" pitchFamily="18" charset="0"/>
                              <a:cs typeface="Times New Roman" panose="02020603050405020304" pitchFamily="18" charset="0"/>
                            </a:rPr>
                          </m:ctrlPr>
                        </m:dPr>
                        <m:e>
                          <m:r>
                            <a:rPr lang="en-US" i="1">
                              <a:latin typeface="Cambria Math" panose="02040503050406030204" pitchFamily="18" charset="0"/>
                              <a:ea typeface="Cambria Math" panose="02040503050406030204" pitchFamily="18" charset="0"/>
                              <a:cs typeface="Times New Roman" panose="02020603050405020304" pitchFamily="18" charset="0"/>
                            </a:rPr>
                            <m:t>1−</m:t>
                          </m:r>
                          <m:f>
                            <m:fPr>
                              <m:ctrlPr>
                                <a:rPr lang="en-US" i="1">
                                  <a:latin typeface="Cambria Math" panose="02040503050406030204" pitchFamily="18" charset="0"/>
                                  <a:ea typeface="Cambria Math" panose="02040503050406030204" pitchFamily="18" charset="0"/>
                                  <a:cs typeface="Times New Roman" panose="02020603050405020304" pitchFamily="18" charset="0"/>
                                </a:rPr>
                              </m:ctrlPr>
                            </m:fPr>
                            <m:num>
                              <m:nary>
                                <m:naryPr>
                                  <m:chr m:val="∑"/>
                                  <m:ctrlPr>
                                    <a:rPr lang="en-US" i="1">
                                      <a:latin typeface="Cambria Math" panose="02040503050406030204" pitchFamily="18" charset="0"/>
                                      <a:ea typeface="Cambria Math" panose="02040503050406030204" pitchFamily="18" charset="0"/>
                                      <a:cs typeface="Times New Roman" panose="02020603050405020304" pitchFamily="18" charset="0"/>
                                    </a:rPr>
                                  </m:ctrlPr>
                                </m:naryPr>
                                <m:sub>
                                  <m:r>
                                    <m:rPr>
                                      <m:brk m:alnAt="23"/>
                                    </m:rPr>
                                    <a:rPr lang="en-US" i="1">
                                      <a:latin typeface="Cambria Math" panose="02040503050406030204" pitchFamily="18" charset="0"/>
                                      <a:ea typeface="Cambria Math" panose="02040503050406030204" pitchFamily="18" charset="0"/>
                                      <a:cs typeface="Times New Roman" panose="02020603050405020304" pitchFamily="18" charset="0"/>
                                    </a:rPr>
                                    <m:t>𝑗</m:t>
                                  </m:r>
                                  <m:r>
                                    <a:rPr lang="en-US" i="1">
                                      <a:latin typeface="Cambria Math" panose="02040503050406030204" pitchFamily="18" charset="0"/>
                                      <a:ea typeface="Cambria Math" panose="02040503050406030204" pitchFamily="18" charset="0"/>
                                      <a:cs typeface="Times New Roman" panose="02020603050405020304" pitchFamily="18" charset="0"/>
                                    </a:rPr>
                                    <m:t>=1</m:t>
                                  </m:r>
                                </m:sub>
                                <m:sup>
                                  <m:r>
                                    <a:rPr lang="en-US" i="1">
                                      <a:latin typeface="Cambria Math" panose="02040503050406030204" pitchFamily="18" charset="0"/>
                                      <a:ea typeface="Cambria Math" panose="02040503050406030204" pitchFamily="18" charset="0"/>
                                      <a:cs typeface="Times New Roman" panose="02020603050405020304" pitchFamily="18" charset="0"/>
                                    </a:rPr>
                                    <m:t>𝑛</m:t>
                                  </m:r>
                                </m:sup>
                                <m:e>
                                  <m:sSub>
                                    <m:sSubPr>
                                      <m:ctrlPr>
                                        <a:rPr lang="en-US" i="1">
                                          <a:latin typeface="Cambria Math" panose="02040503050406030204" pitchFamily="18" charset="0"/>
                                          <a:ea typeface="Cambria Math" panose="02040503050406030204" pitchFamily="18" charset="0"/>
                                          <a:cs typeface="Times New Roman" panose="02020603050405020304" pitchFamily="18" charset="0"/>
                                        </a:rPr>
                                      </m:ctrlPr>
                                    </m:sSubPr>
                                    <m:e>
                                      <m:r>
                                        <a:rPr lang="en-US" i="1">
                                          <a:latin typeface="Cambria Math" panose="02040503050406030204" pitchFamily="18" charset="0"/>
                                          <a:ea typeface="Cambria Math" panose="02040503050406030204" pitchFamily="18" charset="0"/>
                                          <a:cs typeface="Times New Roman" panose="02020603050405020304" pitchFamily="18" charset="0"/>
                                        </a:rPr>
                                        <m:t>𝑥</m:t>
                                      </m:r>
                                    </m:e>
                                    <m:sub>
                                      <m:r>
                                        <a:rPr lang="en-US" i="1">
                                          <a:latin typeface="Cambria Math" panose="02040503050406030204" pitchFamily="18" charset="0"/>
                                          <a:ea typeface="Cambria Math" panose="02040503050406030204" pitchFamily="18" charset="0"/>
                                          <a:cs typeface="Times New Roman" panose="02020603050405020304" pitchFamily="18" charset="0"/>
                                        </a:rPr>
                                        <m:t>𝑗</m:t>
                                      </m:r>
                                    </m:sub>
                                  </m:sSub>
                                </m:e>
                              </m:nary>
                            </m:num>
                            <m:den>
                              <m:r>
                                <a:rPr lang="en-US" i="1">
                                  <a:latin typeface="Cambria Math" panose="02040503050406030204" pitchFamily="18" charset="0"/>
                                  <a:ea typeface="Cambria Math" panose="02040503050406030204" pitchFamily="18" charset="0"/>
                                  <a:cs typeface="Times New Roman" panose="02020603050405020304" pitchFamily="18" charset="0"/>
                                </a:rPr>
                                <m:t>𝑘</m:t>
                              </m:r>
                            </m:den>
                          </m:f>
                        </m:e>
                      </m:d>
                      <m:d>
                        <m:dPr>
                          <m:ctrlPr>
                            <a:rPr lang="en-US" i="1">
                              <a:latin typeface="Cambria Math" panose="02040503050406030204" pitchFamily="18" charset="0"/>
                              <a:ea typeface="Cambria Math" panose="02040503050406030204" pitchFamily="18" charset="0"/>
                              <a:cs typeface="Times New Roman" panose="02020603050405020304" pitchFamily="18" charset="0"/>
                            </a:rPr>
                          </m:ctrlPr>
                        </m:dPr>
                        <m:e>
                          <m:r>
                            <a:rPr lang="en-US" i="1">
                              <a:latin typeface="Cambria Math" panose="02040503050406030204" pitchFamily="18" charset="0"/>
                              <a:ea typeface="Cambria Math" panose="02040503050406030204" pitchFamily="18" charset="0"/>
                              <a:cs typeface="Times New Roman" panose="02020603050405020304" pitchFamily="18" charset="0"/>
                            </a:rPr>
                            <m:t>1</m:t>
                          </m:r>
                          <m:r>
                            <a:rPr lang="en-US" i="1">
                              <a:latin typeface="Cambria Math" panose="02040503050406030204" pitchFamily="18" charset="0"/>
                              <a:ea typeface="Cambria Math" panose="02040503050406030204" pitchFamily="18" charset="0"/>
                              <a:cs typeface="Times New Roman" panose="02020603050405020304" pitchFamily="18" charset="0"/>
                            </a:rPr>
                            <m:t>+</m:t>
                          </m:r>
                          <m:nary>
                            <m:naryPr>
                              <m:chr m:val="∑"/>
                              <m:ctrlPr>
                                <a:rPr lang="en-US" i="1">
                                  <a:latin typeface="Cambria Math" panose="02040503050406030204" pitchFamily="18" charset="0"/>
                                  <a:ea typeface="Cambria Math" panose="02040503050406030204" pitchFamily="18" charset="0"/>
                                  <a:cs typeface="Times New Roman" panose="02020603050405020304" pitchFamily="18" charset="0"/>
                                </a:rPr>
                              </m:ctrlPr>
                            </m:naryPr>
                            <m:sub>
                              <m:r>
                                <m:rPr>
                                  <m:brk m:alnAt="23"/>
                                </m:rPr>
                                <a:rPr lang="en-US" i="1">
                                  <a:latin typeface="Cambria Math" panose="02040503050406030204" pitchFamily="18" charset="0"/>
                                  <a:ea typeface="Cambria Math" panose="02040503050406030204" pitchFamily="18" charset="0"/>
                                  <a:cs typeface="Times New Roman" panose="02020603050405020304" pitchFamily="18" charset="0"/>
                                </a:rPr>
                                <m:t>𝑗</m:t>
                              </m:r>
                              <m:r>
                                <a:rPr lang="en-US" i="1">
                                  <a:latin typeface="Cambria Math" panose="02040503050406030204" pitchFamily="18" charset="0"/>
                                  <a:ea typeface="Cambria Math" panose="02040503050406030204" pitchFamily="18" charset="0"/>
                                  <a:cs typeface="Times New Roman" panose="02020603050405020304" pitchFamily="18" charset="0"/>
                                </a:rPr>
                                <m:t>=1</m:t>
                              </m:r>
                            </m:sub>
                            <m:sup>
                              <m:r>
                                <a:rPr lang="en-US" i="1">
                                  <a:latin typeface="Cambria Math" panose="02040503050406030204" pitchFamily="18" charset="0"/>
                                  <a:ea typeface="Cambria Math" panose="02040503050406030204" pitchFamily="18" charset="0"/>
                                  <a:cs typeface="Times New Roman" panose="02020603050405020304" pitchFamily="18" charset="0"/>
                                </a:rPr>
                                <m:t>𝑛</m:t>
                              </m:r>
                            </m:sup>
                            <m:e>
                              <m:sSub>
                                <m:sSubPr>
                                  <m:ctrlPr>
                                    <a:rPr lang="en-US" i="1">
                                      <a:latin typeface="Cambria Math" panose="02040503050406030204" pitchFamily="18" charset="0"/>
                                      <a:ea typeface="Cambria Math" panose="02040503050406030204" pitchFamily="18" charset="0"/>
                                      <a:cs typeface="Times New Roman" panose="02020603050405020304" pitchFamily="18" charset="0"/>
                                    </a:rPr>
                                  </m:ctrlPr>
                                </m:sSubPr>
                                <m:e>
                                  <m:sSub>
                                    <m:sSubPr>
                                      <m:ctrlPr>
                                        <a:rPr lang="en-US" i="1">
                                          <a:latin typeface="Cambria Math" panose="02040503050406030204" pitchFamily="18" charset="0"/>
                                          <a:ea typeface="Cambria Math" panose="02040503050406030204" pitchFamily="18" charset="0"/>
                                          <a:cs typeface="Times New Roman" panose="02020603050405020304" pitchFamily="18" charset="0"/>
                                        </a:rPr>
                                      </m:ctrlPr>
                                    </m:sSubPr>
                                    <m:e>
                                      <m:r>
                                        <a:rPr lang="en-US" i="1">
                                          <a:latin typeface="Cambria Math" panose="02040503050406030204" pitchFamily="18" charset="0"/>
                                          <a:ea typeface="Cambria Math" panose="02040503050406030204" pitchFamily="18" charset="0"/>
                                          <a:cs typeface="Times New Roman" panose="02020603050405020304" pitchFamily="18" charset="0"/>
                                        </a:rPr>
                                        <m:t>𝛽</m:t>
                                      </m:r>
                                    </m:e>
                                    <m:sub>
                                      <m:r>
                                        <a:rPr lang="en-US" b="0" i="1" smtClean="0">
                                          <a:latin typeface="Cambria Math" panose="02040503050406030204" pitchFamily="18" charset="0"/>
                                          <a:ea typeface="Cambria Math" panose="02040503050406030204" pitchFamily="18" charset="0"/>
                                          <a:cs typeface="Times New Roman" panose="02020603050405020304" pitchFamily="18" charset="0"/>
                                        </a:rPr>
                                        <m:t>𝑖</m:t>
                                      </m:r>
                                      <m:r>
                                        <a:rPr lang="en-US" i="1">
                                          <a:latin typeface="Cambria Math" panose="02040503050406030204" pitchFamily="18" charset="0"/>
                                          <a:ea typeface="Cambria Math" panose="02040503050406030204" pitchFamily="18" charset="0"/>
                                          <a:cs typeface="Times New Roman" panose="02020603050405020304" pitchFamily="18" charset="0"/>
                                        </a:rPr>
                                        <m:t>𝑗</m:t>
                                      </m:r>
                                    </m:sub>
                                  </m:sSub>
                                  <m:r>
                                    <a:rPr lang="en-US" i="1">
                                      <a:latin typeface="Cambria Math" panose="02040503050406030204" pitchFamily="18" charset="0"/>
                                      <a:ea typeface="Cambria Math" panose="02040503050406030204" pitchFamily="18" charset="0"/>
                                      <a:cs typeface="Times New Roman" panose="02020603050405020304" pitchFamily="18" charset="0"/>
                                    </a:rPr>
                                    <m:t>𝑥</m:t>
                                  </m:r>
                                </m:e>
                                <m:sub>
                                  <m:r>
                                    <a:rPr lang="en-US" i="1">
                                      <a:latin typeface="Cambria Math" panose="02040503050406030204" pitchFamily="18" charset="0"/>
                                      <a:ea typeface="Cambria Math" panose="02040503050406030204" pitchFamily="18" charset="0"/>
                                      <a:cs typeface="Times New Roman" panose="02020603050405020304" pitchFamily="18" charset="0"/>
                                    </a:rPr>
                                    <m:t>𝑗</m:t>
                                  </m:r>
                                </m:sub>
                              </m:sSub>
                            </m:e>
                          </m:nary>
                        </m:e>
                      </m:d>
                    </m:oMath>
                  </m:oMathPara>
                </a14:m>
                <a:endParaRPr lang="en-US" dirty="0">
                  <a:ea typeface="Open Sans" panose="020B0606030504020204" pitchFamily="34" charset="0"/>
                  <a:cs typeface="Times New Roman" panose="02020603050405020304" pitchFamily="18" charset="0"/>
                </a:endParaRPr>
              </a:p>
              <a:p>
                <a:pPr>
                  <a:spcAft>
                    <a:spcPts val="1500"/>
                  </a:spcAft>
                </a:pPr>
                <a:endParaRPr lang="en-US" dirty="0">
                  <a:ea typeface="Open Sans" panose="020B0606030504020204" pitchFamily="34" charset="0"/>
                  <a:cs typeface="Times New Roman" panose="02020603050405020304" pitchFamily="18" charset="0"/>
                </a:endParaRPr>
              </a:p>
            </p:txBody>
          </p:sp>
        </mc:Choice>
        <mc:Fallback>
          <p:sp>
            <p:nvSpPr>
              <p:cNvPr id="123" name="TextBox 122">
                <a:extLst>
                  <a:ext uri="{FF2B5EF4-FFF2-40B4-BE49-F238E27FC236}">
                    <a16:creationId xmlns:a16="http://schemas.microsoft.com/office/drawing/2014/main" id="{2376C5A4-E136-FE45-B9CB-4F5D14D9E562}"/>
                  </a:ext>
                </a:extLst>
              </p:cNvPr>
              <p:cNvSpPr txBox="1">
                <a:spLocks noRot="1" noChangeAspect="1" noMove="1" noResize="1" noEditPoints="1" noAdjustHandles="1" noChangeArrowheads="1" noChangeShapeType="1" noTextEdit="1"/>
              </p:cNvSpPr>
              <p:nvPr/>
            </p:nvSpPr>
            <p:spPr>
              <a:xfrm>
                <a:off x="29771075" y="11217004"/>
                <a:ext cx="9610823" cy="5011628"/>
              </a:xfrm>
              <a:prstGeom prst="rect">
                <a:avLst/>
              </a:prstGeom>
              <a:blipFill>
                <a:blip r:embed="rId18"/>
                <a:stretch>
                  <a:fillRect l="-132" b="-2222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24" name="TextBox 123">
                <a:extLst>
                  <a:ext uri="{FF2B5EF4-FFF2-40B4-BE49-F238E27FC236}">
                    <a16:creationId xmlns:a16="http://schemas.microsoft.com/office/drawing/2014/main" id="{48F6FB0F-FC4C-7143-BCCC-4599676E7674}"/>
                  </a:ext>
                </a:extLst>
              </p:cNvPr>
              <p:cNvSpPr txBox="1"/>
              <p:nvPr/>
            </p:nvSpPr>
            <p:spPr>
              <a:xfrm>
                <a:off x="38633400" y="11538486"/>
                <a:ext cx="4432705" cy="3901068"/>
              </a:xfrm>
              <a:prstGeom prst="rect">
                <a:avLst/>
              </a:prstGeom>
              <a:noFill/>
            </p:spPr>
            <p:txBody>
              <a:bodyPr wrap="square" numCol="1" rtlCol="0">
                <a:spAutoFit/>
              </a:bodyPr>
              <a:lstStyle>
                <a:defPPr>
                  <a:defRPr kern="1200" smtId="4294967295"/>
                </a:defPPr>
              </a:lstStyle>
              <a:p>
                <a:pPr>
                  <a:spcAft>
                    <a:spcPts val="1500"/>
                  </a:spcAft>
                </a:pPr>
                <a14:m>
                  <m:oMath xmlns:m="http://schemas.openxmlformats.org/officeDocument/2006/math">
                    <m:r>
                      <a:rPr lang="en-US" sz="2000" i="1" smtClean="0">
                        <a:latin typeface="Cambria Math" panose="02040503050406030204" pitchFamily="18" charset="0"/>
                        <a:ea typeface="Cambria Math" panose="02040503050406030204" pitchFamily="18" charset="0"/>
                        <a:cs typeface="Times New Roman" panose="02020603050405020304" pitchFamily="18" charset="0"/>
                      </a:rPr>
                      <m:t>𝑆</m:t>
                    </m:r>
                  </m:oMath>
                </a14:m>
                <a:r>
                  <a:rPr lang="en-US" sz="2000" dirty="0">
                    <a:ea typeface="Cambria Math" panose="02040503050406030204" pitchFamily="18" charset="0"/>
                    <a:cs typeface="Times New Roman" panose="02020603050405020304" pitchFamily="18" charset="0"/>
                  </a:rPr>
                  <a:t> = Healthy coral</a:t>
                </a:r>
              </a:p>
              <a:p>
                <a:pPr>
                  <a:spcAft>
                    <a:spcPts val="1500"/>
                  </a:spcAft>
                </a:pPr>
                <a14:m>
                  <m:oMath xmlns:m="http://schemas.openxmlformats.org/officeDocument/2006/math">
                    <m:r>
                      <a:rPr lang="en-US" sz="2000" i="1">
                        <a:latin typeface="Cambria Math" panose="02040503050406030204" pitchFamily="18" charset="0"/>
                        <a:ea typeface="Open Sans" panose="020B0606030504020204" pitchFamily="34" charset="0"/>
                        <a:cs typeface="Times New Roman" panose="02020603050405020304" pitchFamily="18" charset="0"/>
                      </a:rPr>
                      <m:t>𝐼</m:t>
                    </m:r>
                  </m:oMath>
                </a14:m>
                <a:r>
                  <a:rPr lang="en-US" sz="2000" dirty="0">
                    <a:ea typeface="Cambria Math" panose="02040503050406030204" pitchFamily="18" charset="0"/>
                    <a:cs typeface="Times New Roman" panose="02020603050405020304" pitchFamily="18" charset="0"/>
                  </a:rPr>
                  <a:t> = Infected coral</a:t>
                </a:r>
              </a:p>
              <a:p>
                <a:pPr>
                  <a:spcAft>
                    <a:spcPts val="1500"/>
                  </a:spcAft>
                </a:pPr>
                <a14:m>
                  <m:oMath xmlns:m="http://schemas.openxmlformats.org/officeDocument/2006/math">
                    <m:sSub>
                      <m:sSubPr>
                        <m:ctrlPr>
                          <a:rPr lang="en-US" sz="200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US" sz="2000" b="0" i="1" smtClean="0">
                            <a:latin typeface="Cambria Math" panose="02040503050406030204" pitchFamily="18" charset="0"/>
                            <a:ea typeface="Cambria Math" panose="02040503050406030204" pitchFamily="18" charset="0"/>
                            <a:cs typeface="Times New Roman" panose="02020603050405020304" pitchFamily="18" charset="0"/>
                          </a:rPr>
                          <m:t>𝐵</m:t>
                        </m:r>
                      </m:e>
                      <m:sub>
                        <m:r>
                          <a:rPr lang="en-US" sz="2000" i="1">
                            <a:latin typeface="Cambria Math" panose="02040503050406030204" pitchFamily="18" charset="0"/>
                            <a:ea typeface="Cambria Math" panose="02040503050406030204" pitchFamily="18" charset="0"/>
                            <a:cs typeface="Times New Roman" panose="02020603050405020304" pitchFamily="18" charset="0"/>
                          </a:rPr>
                          <m:t>𝑐</m:t>
                        </m:r>
                      </m:sub>
                    </m:sSub>
                  </m:oMath>
                </a14:m>
                <a:r>
                  <a:rPr lang="en-US" sz="2000" dirty="0">
                    <a:ea typeface="Open Sans" panose="020B0606030504020204" pitchFamily="34" charset="0"/>
                    <a:cs typeface="Times New Roman" panose="02020603050405020304" pitchFamily="18" charset="0"/>
                  </a:rPr>
                  <a:t> = Cyanobacteria population</a:t>
                </a:r>
              </a:p>
              <a:p>
                <a:pPr>
                  <a:spcAft>
                    <a:spcPts val="1500"/>
                  </a:spcAft>
                </a:pPr>
                <a14:m>
                  <m:oMath xmlns:m="http://schemas.openxmlformats.org/officeDocument/2006/math">
                    <m:sSub>
                      <m:sSubPr>
                        <m:ctrlPr>
                          <a:rPr lang="en-US" sz="2000" i="1">
                            <a:latin typeface="Cambria Math" panose="02040503050406030204" pitchFamily="18" charset="0"/>
                            <a:ea typeface="Cambria Math" panose="02040503050406030204" pitchFamily="18" charset="0"/>
                            <a:cs typeface="Times New Roman" panose="02020603050405020304" pitchFamily="18" charset="0"/>
                          </a:rPr>
                        </m:ctrlPr>
                      </m:sSubPr>
                      <m:e>
                        <m:r>
                          <a:rPr lang="en-US" sz="2000" i="1">
                            <a:latin typeface="Cambria Math" panose="02040503050406030204" pitchFamily="18" charset="0"/>
                            <a:ea typeface="Cambria Math" panose="02040503050406030204" pitchFamily="18" charset="0"/>
                            <a:cs typeface="Times New Roman" panose="02020603050405020304" pitchFamily="18" charset="0"/>
                          </a:rPr>
                          <m:t>𝐵</m:t>
                        </m:r>
                      </m:e>
                      <m:sub>
                        <m:r>
                          <a:rPr lang="en-US" sz="2000" b="0" i="1" smtClean="0">
                            <a:latin typeface="Cambria Math" panose="02040503050406030204" pitchFamily="18" charset="0"/>
                            <a:ea typeface="Cambria Math" panose="02040503050406030204" pitchFamily="18" charset="0"/>
                            <a:cs typeface="Times New Roman" panose="02020603050405020304" pitchFamily="18" charset="0"/>
                          </a:rPr>
                          <m:t>𝑖</m:t>
                        </m:r>
                      </m:sub>
                    </m:sSub>
                  </m:oMath>
                </a14:m>
                <a:r>
                  <a:rPr lang="en-US" sz="2000" dirty="0">
                    <a:ea typeface="Open Sans" panose="020B0606030504020204" pitchFamily="34" charset="0"/>
                    <a:cs typeface="Times New Roman" panose="02020603050405020304" pitchFamily="18" charset="0"/>
                  </a:rPr>
                  <a:t> = Other microbiome populations</a:t>
                </a:r>
              </a:p>
              <a:p>
                <a:pPr>
                  <a:spcAft>
                    <a:spcPts val="1500"/>
                  </a:spcAft>
                </a:pPr>
                <a14:m>
                  <m:oMath xmlns:m="http://schemas.openxmlformats.org/officeDocument/2006/math">
                    <m:r>
                      <a:rPr lang="en-US" sz="2000" i="1">
                        <a:latin typeface="Cambria Math" panose="02040503050406030204" pitchFamily="18" charset="0"/>
                        <a:ea typeface="Cambria Math" panose="02040503050406030204" pitchFamily="18" charset="0"/>
                        <a:cs typeface="Times New Roman" panose="02020603050405020304" pitchFamily="18" charset="0"/>
                      </a:rPr>
                      <m:t>𝛼</m:t>
                    </m:r>
                  </m:oMath>
                </a14:m>
                <a:r>
                  <a:rPr lang="en-US" sz="2000" dirty="0">
                    <a:ea typeface="Open Sans" panose="020B0606030504020204" pitchFamily="34" charset="0"/>
                    <a:cs typeface="Times New Roman" panose="02020603050405020304" pitchFamily="18" charset="0"/>
                  </a:rPr>
                  <a:t> = Coral growth rate</a:t>
                </a:r>
              </a:p>
              <a:p>
                <a:pPr>
                  <a:spcAft>
                    <a:spcPts val="1500"/>
                  </a:spcAft>
                </a:pPr>
                <a14:m>
                  <m:oMath xmlns:m="http://schemas.openxmlformats.org/officeDocument/2006/math">
                    <m:r>
                      <a:rPr lang="el-GR" sz="2000" i="1" smtClean="0">
                        <a:latin typeface="Cambria Math" panose="02040503050406030204" pitchFamily="18" charset="0"/>
                        <a:ea typeface="Cambria Math" panose="02040503050406030204" pitchFamily="18" charset="0"/>
                        <a:cs typeface="Times New Roman" panose="02020603050405020304" pitchFamily="18" charset="0"/>
                      </a:rPr>
                      <m:t>𝜅</m:t>
                    </m:r>
                  </m:oMath>
                </a14:m>
                <a:r>
                  <a:rPr lang="en-US" sz="2000" dirty="0">
                    <a:ea typeface="Open Sans" panose="020B0606030504020204" pitchFamily="34" charset="0"/>
                    <a:cs typeface="Times New Roman" panose="02020603050405020304" pitchFamily="18" charset="0"/>
                  </a:rPr>
                  <a:t> = Infection rate</a:t>
                </a:r>
              </a:p>
              <a:p>
                <a:pPr>
                  <a:spcAft>
                    <a:spcPts val="1500"/>
                  </a:spcAft>
                </a:pPr>
                <a14:m>
                  <m:oMath xmlns:m="http://schemas.openxmlformats.org/officeDocument/2006/math">
                    <m:r>
                      <a:rPr lang="en-US" sz="2000" i="1">
                        <a:latin typeface="Cambria Math" panose="02040503050406030204" pitchFamily="18" charset="0"/>
                        <a:ea typeface="Cambria Math" panose="02040503050406030204" pitchFamily="18" charset="0"/>
                        <a:cs typeface="Times New Roman" panose="02020603050405020304" pitchFamily="18" charset="0"/>
                      </a:rPr>
                      <m:t>𝛿</m:t>
                    </m:r>
                  </m:oMath>
                </a14:m>
                <a:r>
                  <a:rPr lang="en-US" sz="2000" dirty="0">
                    <a:ea typeface="Open Sans" panose="020B0606030504020204" pitchFamily="34" charset="0"/>
                    <a:cs typeface="Times New Roman" panose="02020603050405020304" pitchFamily="18" charset="0"/>
                  </a:rPr>
                  <a:t> = Death rate due to disease</a:t>
                </a:r>
              </a:p>
              <a:p>
                <a:pPr>
                  <a:spcAft>
                    <a:spcPts val="1500"/>
                  </a:spcAft>
                </a:pPr>
                <a14:m>
                  <m:oMath xmlns:m="http://schemas.openxmlformats.org/officeDocument/2006/math">
                    <m:r>
                      <a:rPr lang="en-US" sz="2000" i="1">
                        <a:latin typeface="Cambria Math" panose="02040503050406030204" pitchFamily="18" charset="0"/>
                        <a:ea typeface="Cambria Math" panose="02040503050406030204" pitchFamily="18" charset="0"/>
                        <a:cs typeface="Times New Roman" panose="02020603050405020304" pitchFamily="18" charset="0"/>
                      </a:rPr>
                      <m:t>𝛾</m:t>
                    </m:r>
                  </m:oMath>
                </a14:m>
                <a:r>
                  <a:rPr lang="en-US" sz="2000" dirty="0">
                    <a:ea typeface="Open Sans" panose="020B0606030504020204" pitchFamily="34" charset="0"/>
                    <a:cs typeface="Times New Roman" panose="02020603050405020304" pitchFamily="18" charset="0"/>
                  </a:rPr>
                  <a:t> = Maximum infection network impact</a:t>
                </a:r>
              </a:p>
            </p:txBody>
          </p:sp>
        </mc:Choice>
        <mc:Fallback>
          <p:sp>
            <p:nvSpPr>
              <p:cNvPr id="124" name="TextBox 123">
                <a:extLst>
                  <a:ext uri="{FF2B5EF4-FFF2-40B4-BE49-F238E27FC236}">
                    <a16:creationId xmlns:a16="http://schemas.microsoft.com/office/drawing/2014/main" id="{48F6FB0F-FC4C-7143-BCCC-4599676E7674}"/>
                  </a:ext>
                </a:extLst>
              </p:cNvPr>
              <p:cNvSpPr txBox="1">
                <a:spLocks noRot="1" noChangeAspect="1" noMove="1" noResize="1" noEditPoints="1" noAdjustHandles="1" noChangeArrowheads="1" noChangeShapeType="1" noTextEdit="1"/>
              </p:cNvSpPr>
              <p:nvPr/>
            </p:nvSpPr>
            <p:spPr>
              <a:xfrm>
                <a:off x="38633400" y="11538486"/>
                <a:ext cx="4432705" cy="3901068"/>
              </a:xfrm>
              <a:prstGeom prst="rect">
                <a:avLst/>
              </a:prstGeom>
              <a:blipFill>
                <a:blip r:embed="rId19"/>
                <a:stretch>
                  <a:fillRect t="-974" b="-1623"/>
                </a:stretch>
              </a:blipFill>
            </p:spPr>
            <p:txBody>
              <a:bodyPr/>
              <a:lstStyle/>
              <a:p>
                <a:r>
                  <a:rPr lang="en-US">
                    <a:noFill/>
                  </a:rPr>
                  <a:t> </a:t>
                </a:r>
              </a:p>
            </p:txBody>
          </p:sp>
        </mc:Fallback>
      </mc:AlternateContent>
      <p:pic>
        <p:nvPicPr>
          <p:cNvPr id="126" name="Picture 125">
            <a:extLst>
              <a:ext uri="{FF2B5EF4-FFF2-40B4-BE49-F238E27FC236}">
                <a16:creationId xmlns:a16="http://schemas.microsoft.com/office/drawing/2014/main" id="{3112DAFE-5A12-4F4B-BE8E-73A3521F9BAE}"/>
              </a:ext>
            </a:extLst>
          </p:cNvPr>
          <p:cNvPicPr>
            <a:picLocks noChangeAspect="1"/>
          </p:cNvPicPr>
          <p:nvPr/>
        </p:nvPicPr>
        <p:blipFill rotWithShape="1">
          <a:blip r:embed="rId20">
            <a:extLst>
              <a:ext uri="{28A0092B-C50C-407E-A947-70E740481C1C}">
                <a14:useLocalDpi xmlns:a14="http://schemas.microsoft.com/office/drawing/2010/main" val="0"/>
              </a:ext>
            </a:extLst>
          </a:blip>
          <a:srcRect r="26263"/>
          <a:stretch/>
        </p:blipFill>
        <p:spPr>
          <a:xfrm>
            <a:off x="7638709" y="22125498"/>
            <a:ext cx="6975532" cy="4501428"/>
          </a:xfrm>
          <a:prstGeom prst="rect">
            <a:avLst/>
          </a:prstGeom>
        </p:spPr>
      </p:pic>
      <p:pic>
        <p:nvPicPr>
          <p:cNvPr id="133" name="Picture 132">
            <a:extLst>
              <a:ext uri="{FF2B5EF4-FFF2-40B4-BE49-F238E27FC236}">
                <a16:creationId xmlns:a16="http://schemas.microsoft.com/office/drawing/2014/main" id="{D330E4CF-2A69-FE45-B752-376A39C51EC8}"/>
              </a:ext>
            </a:extLst>
          </p:cNvPr>
          <p:cNvPicPr>
            <a:picLocks noChangeAspect="1"/>
          </p:cNvPicPr>
          <p:nvPr/>
        </p:nvPicPr>
        <p:blipFill rotWithShape="1">
          <a:blip r:embed="rId21">
            <a:extLst>
              <a:ext uri="{28A0092B-C50C-407E-A947-70E740481C1C}">
                <a14:useLocalDpi xmlns:a14="http://schemas.microsoft.com/office/drawing/2010/main" val="0"/>
              </a:ext>
            </a:extLst>
          </a:blip>
          <a:srcRect r="34694"/>
          <a:stretch/>
        </p:blipFill>
        <p:spPr>
          <a:xfrm>
            <a:off x="8046152" y="14975049"/>
            <a:ext cx="6588624" cy="4393796"/>
          </a:xfrm>
          <a:prstGeom prst="rect">
            <a:avLst/>
          </a:prstGeom>
        </p:spPr>
      </p:pic>
      <p:grpSp>
        <p:nvGrpSpPr>
          <p:cNvPr id="141" name="Group 140">
            <a:extLst>
              <a:ext uri="{FF2B5EF4-FFF2-40B4-BE49-F238E27FC236}">
                <a16:creationId xmlns:a16="http://schemas.microsoft.com/office/drawing/2014/main" id="{8E8692A1-BCE1-CA40-A937-EC14477E2F36}"/>
              </a:ext>
            </a:extLst>
          </p:cNvPr>
          <p:cNvGrpSpPr/>
          <p:nvPr/>
        </p:nvGrpSpPr>
        <p:grpSpPr>
          <a:xfrm>
            <a:off x="808651" y="14999344"/>
            <a:ext cx="6864681" cy="4391959"/>
            <a:chOff x="7618058" y="15063212"/>
            <a:chExt cx="6864681" cy="4391959"/>
          </a:xfrm>
        </p:grpSpPr>
        <p:pic>
          <p:nvPicPr>
            <p:cNvPr id="131" name="Picture 130">
              <a:extLst>
                <a:ext uri="{FF2B5EF4-FFF2-40B4-BE49-F238E27FC236}">
                  <a16:creationId xmlns:a16="http://schemas.microsoft.com/office/drawing/2014/main" id="{A4E74E39-9BC9-C448-B127-8F534134F15A}"/>
                </a:ext>
              </a:extLst>
            </p:cNvPr>
            <p:cNvPicPr>
              <a:picLocks noChangeAspect="1"/>
            </p:cNvPicPr>
            <p:nvPr/>
          </p:nvPicPr>
          <p:blipFill rotWithShape="1">
            <a:blip r:embed="rId22">
              <a:extLst>
                <a:ext uri="{28A0092B-C50C-407E-A947-70E740481C1C}">
                  <a14:useLocalDpi xmlns:a14="http://schemas.microsoft.com/office/drawing/2010/main" val="0"/>
                </a:ext>
              </a:extLst>
            </a:blip>
            <a:srcRect r="35469"/>
            <a:stretch/>
          </p:blipFill>
          <p:spPr>
            <a:xfrm>
              <a:off x="8113831" y="15063212"/>
              <a:ext cx="6368908" cy="4315968"/>
            </a:xfrm>
            <a:prstGeom prst="rect">
              <a:avLst/>
            </a:prstGeom>
          </p:spPr>
        </p:pic>
        <mc:AlternateContent xmlns:mc="http://schemas.openxmlformats.org/markup-compatibility/2006">
          <mc:Choice xmlns:a14="http://schemas.microsoft.com/office/drawing/2010/main" Requires="a14">
            <p:sp>
              <p:nvSpPr>
                <p:cNvPr id="135" name="TextBox 134">
                  <a:extLst>
                    <a:ext uri="{FF2B5EF4-FFF2-40B4-BE49-F238E27FC236}">
                      <a16:creationId xmlns:a16="http://schemas.microsoft.com/office/drawing/2014/main" id="{FE36556B-681A-2F42-AFD2-88D2EDE42013}"/>
                    </a:ext>
                  </a:extLst>
                </p:cNvPr>
                <p:cNvSpPr txBox="1"/>
                <p:nvPr/>
              </p:nvSpPr>
              <p:spPr>
                <a:xfrm>
                  <a:off x="7618058" y="15185697"/>
                  <a:ext cx="825932" cy="400110"/>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ea typeface="Open Sans" panose="020B0606030504020204" pitchFamily="34" charset="0"/>
                                <a:cs typeface="Times New Roman" panose="02020603050405020304" pitchFamily="18" charset="0"/>
                              </a:rPr>
                            </m:ctrlPr>
                          </m:sSubPr>
                          <m:e>
                            <m:r>
                              <a:rPr lang="en-US" sz="2000" i="1">
                                <a:latin typeface="Cambria Math" panose="02040503050406030204" pitchFamily="18" charset="0"/>
                                <a:ea typeface="Open Sans" panose="020B0606030504020204" pitchFamily="34" charset="0"/>
                                <a:cs typeface="Times New Roman" panose="02020603050405020304" pitchFamily="18" charset="0"/>
                              </a:rPr>
                              <m:t>𝑅</m:t>
                            </m:r>
                          </m:e>
                          <m:sub>
                            <m:r>
                              <a:rPr lang="en-US" sz="2000" i="1">
                                <a:latin typeface="Cambria Math" panose="02040503050406030204" pitchFamily="18" charset="0"/>
                                <a:ea typeface="Open Sans" panose="020B0606030504020204" pitchFamily="34" charset="0"/>
                                <a:cs typeface="Times New Roman" panose="02020603050405020304" pitchFamily="18" charset="0"/>
                              </a:rPr>
                              <m:t>𝑚𝑎𝑥</m:t>
                            </m:r>
                          </m:sub>
                        </m:sSub>
                      </m:oMath>
                    </m:oMathPara>
                  </a14:m>
                  <a:endParaRPr lang="en-US" sz="2000" dirty="0"/>
                </a:p>
              </p:txBody>
            </p:sp>
          </mc:Choice>
          <mc:Fallback>
            <p:sp>
              <p:nvSpPr>
                <p:cNvPr id="135" name="TextBox 134">
                  <a:extLst>
                    <a:ext uri="{FF2B5EF4-FFF2-40B4-BE49-F238E27FC236}">
                      <a16:creationId xmlns:a16="http://schemas.microsoft.com/office/drawing/2014/main" id="{FE36556B-681A-2F42-AFD2-88D2EDE42013}"/>
                    </a:ext>
                  </a:extLst>
                </p:cNvPr>
                <p:cNvSpPr txBox="1">
                  <a:spLocks noRot="1" noChangeAspect="1" noMove="1" noResize="1" noEditPoints="1" noAdjustHandles="1" noChangeArrowheads="1" noChangeShapeType="1" noTextEdit="1"/>
                </p:cNvSpPr>
                <p:nvPr/>
              </p:nvSpPr>
              <p:spPr>
                <a:xfrm>
                  <a:off x="7618058" y="15185697"/>
                  <a:ext cx="825932" cy="400110"/>
                </a:xfrm>
                <a:prstGeom prst="rect">
                  <a:avLst/>
                </a:prstGeom>
                <a:blipFill>
                  <a:blip r:embed="rId2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36" name="TextBox 135">
                  <a:extLst>
                    <a:ext uri="{FF2B5EF4-FFF2-40B4-BE49-F238E27FC236}">
                      <a16:creationId xmlns:a16="http://schemas.microsoft.com/office/drawing/2014/main" id="{06F0A365-9002-B349-9D49-40CF97182E67}"/>
                    </a:ext>
                  </a:extLst>
                </p:cNvPr>
                <p:cNvSpPr txBox="1"/>
                <p:nvPr/>
              </p:nvSpPr>
              <p:spPr>
                <a:xfrm>
                  <a:off x="10026875" y="19055061"/>
                  <a:ext cx="396712" cy="400110"/>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en-US" sz="2000" i="1">
                            <a:latin typeface="Cambria Math" panose="02040503050406030204" pitchFamily="18" charset="0"/>
                            <a:ea typeface="Cambria Math" panose="02040503050406030204" pitchFamily="18" charset="0"/>
                            <a:cs typeface="Times New Roman" panose="02020603050405020304" pitchFamily="18" charset="0"/>
                          </a:rPr>
                          <m:t>𝜇</m:t>
                        </m:r>
                      </m:oMath>
                    </m:oMathPara>
                  </a14:m>
                  <a:endParaRPr lang="en-US" sz="2000" dirty="0"/>
                </a:p>
              </p:txBody>
            </p:sp>
          </mc:Choice>
          <mc:Fallback>
            <p:sp>
              <p:nvSpPr>
                <p:cNvPr id="136" name="TextBox 135">
                  <a:extLst>
                    <a:ext uri="{FF2B5EF4-FFF2-40B4-BE49-F238E27FC236}">
                      <a16:creationId xmlns:a16="http://schemas.microsoft.com/office/drawing/2014/main" id="{06F0A365-9002-B349-9D49-40CF97182E67}"/>
                    </a:ext>
                  </a:extLst>
                </p:cNvPr>
                <p:cNvSpPr txBox="1">
                  <a:spLocks noRot="1" noChangeAspect="1" noMove="1" noResize="1" noEditPoints="1" noAdjustHandles="1" noChangeArrowheads="1" noChangeShapeType="1" noTextEdit="1"/>
                </p:cNvSpPr>
                <p:nvPr/>
              </p:nvSpPr>
              <p:spPr>
                <a:xfrm>
                  <a:off x="10026875" y="19055061"/>
                  <a:ext cx="396712" cy="400110"/>
                </a:xfrm>
                <a:prstGeom prst="rect">
                  <a:avLst/>
                </a:prstGeom>
                <a:blipFill>
                  <a:blip r:embed="rId24"/>
                  <a:stretch>
                    <a:fillRect b="-3030"/>
                  </a:stretch>
                </a:blipFill>
              </p:spPr>
              <p:txBody>
                <a:bodyPr/>
                <a:lstStyle/>
                <a:p>
                  <a:r>
                    <a:rPr lang="en-US">
                      <a:noFill/>
                    </a:rPr>
                    <a:t> </a:t>
                  </a:r>
                </a:p>
              </p:txBody>
            </p:sp>
          </mc:Fallback>
        </mc:AlternateContent>
        <p:sp>
          <p:nvSpPr>
            <p:cNvPr id="137" name="Double Bracket 136">
              <a:extLst>
                <a:ext uri="{FF2B5EF4-FFF2-40B4-BE49-F238E27FC236}">
                  <a16:creationId xmlns:a16="http://schemas.microsoft.com/office/drawing/2014/main" id="{4A53C7A1-4264-914A-8758-EB554CCA78BA}"/>
                </a:ext>
              </a:extLst>
            </p:cNvPr>
            <p:cNvSpPr/>
            <p:nvPr/>
          </p:nvSpPr>
          <p:spPr bwMode="auto">
            <a:xfrm>
              <a:off x="9318401" y="16306800"/>
              <a:ext cx="1910606" cy="528050"/>
            </a:xfrm>
            <a:prstGeom prst="bracketPair">
              <a:avLst/>
            </a:prstGeom>
            <a:noFill/>
            <a:ln w="3810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cxnSp>
          <p:nvCxnSpPr>
            <p:cNvPr id="139" name="Straight Connector 138">
              <a:extLst>
                <a:ext uri="{FF2B5EF4-FFF2-40B4-BE49-F238E27FC236}">
                  <a16:creationId xmlns:a16="http://schemas.microsoft.com/office/drawing/2014/main" id="{AD09B37C-98A3-6A40-883E-BDC47C02D8D5}"/>
                </a:ext>
              </a:extLst>
            </p:cNvPr>
            <p:cNvCxnSpPr>
              <a:stCxn id="137" idx="1"/>
            </p:cNvCxnSpPr>
            <p:nvPr/>
          </p:nvCxnSpPr>
          <p:spPr bwMode="auto">
            <a:xfrm>
              <a:off x="9318401" y="16570825"/>
              <a:ext cx="1910606" cy="5873"/>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mc:Choice xmlns:a14="http://schemas.microsoft.com/office/drawing/2010/main" Requires="a14">
            <p:sp>
              <p:nvSpPr>
                <p:cNvPr id="140" name="TextBox 139">
                  <a:extLst>
                    <a:ext uri="{FF2B5EF4-FFF2-40B4-BE49-F238E27FC236}">
                      <a16:creationId xmlns:a16="http://schemas.microsoft.com/office/drawing/2014/main" id="{0477E64F-E9B1-E947-9BA5-44D78DB42ECD}"/>
                    </a:ext>
                  </a:extLst>
                </p:cNvPr>
                <p:cNvSpPr txBox="1"/>
                <p:nvPr/>
              </p:nvSpPr>
              <p:spPr>
                <a:xfrm>
                  <a:off x="10026875" y="16230809"/>
                  <a:ext cx="405752" cy="400110"/>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en-US" sz="2000" i="1">
                            <a:latin typeface="Cambria Math" panose="02040503050406030204" pitchFamily="18" charset="0"/>
                            <a:ea typeface="Cambria Math" panose="02040503050406030204" pitchFamily="18" charset="0"/>
                            <a:cs typeface="Times New Roman" panose="02020603050405020304" pitchFamily="18" charset="0"/>
                          </a:rPr>
                          <m:t>𝜎</m:t>
                        </m:r>
                      </m:oMath>
                    </m:oMathPara>
                  </a14:m>
                  <a:endParaRPr lang="en-US" sz="2000" dirty="0"/>
                </a:p>
              </p:txBody>
            </p:sp>
          </mc:Choice>
          <mc:Fallback>
            <p:sp>
              <p:nvSpPr>
                <p:cNvPr id="140" name="TextBox 139">
                  <a:extLst>
                    <a:ext uri="{FF2B5EF4-FFF2-40B4-BE49-F238E27FC236}">
                      <a16:creationId xmlns:a16="http://schemas.microsoft.com/office/drawing/2014/main" id="{0477E64F-E9B1-E947-9BA5-44D78DB42ECD}"/>
                    </a:ext>
                  </a:extLst>
                </p:cNvPr>
                <p:cNvSpPr txBox="1">
                  <a:spLocks noRot="1" noChangeAspect="1" noMove="1" noResize="1" noEditPoints="1" noAdjustHandles="1" noChangeArrowheads="1" noChangeShapeType="1" noTextEdit="1"/>
                </p:cNvSpPr>
                <p:nvPr/>
              </p:nvSpPr>
              <p:spPr>
                <a:xfrm>
                  <a:off x="10026875" y="16230809"/>
                  <a:ext cx="405752" cy="400110"/>
                </a:xfrm>
                <a:prstGeom prst="rect">
                  <a:avLst/>
                </a:prstGeom>
                <a:blipFill>
                  <a:blip r:embed="rId25"/>
                  <a:stretch>
                    <a:fillRect/>
                  </a:stretch>
                </a:blipFill>
              </p:spPr>
              <p:txBody>
                <a:bodyPr/>
                <a:lstStyle/>
                <a:p>
                  <a:r>
                    <a:rPr lang="en-US">
                      <a:noFill/>
                    </a:rPr>
                    <a:t> </a:t>
                  </a:r>
                </a:p>
              </p:txBody>
            </p:sp>
          </mc:Fallback>
        </mc:AlternateContent>
      </p:grpSp>
      <p:sp>
        <p:nvSpPr>
          <p:cNvPr id="142" name="Double Bracket 141">
            <a:extLst>
              <a:ext uri="{FF2B5EF4-FFF2-40B4-BE49-F238E27FC236}">
                <a16:creationId xmlns:a16="http://schemas.microsoft.com/office/drawing/2014/main" id="{41FE168E-6951-B34E-A78B-A9AAE4DC960A}"/>
              </a:ext>
            </a:extLst>
          </p:cNvPr>
          <p:cNvSpPr/>
          <p:nvPr/>
        </p:nvSpPr>
        <p:spPr bwMode="auto">
          <a:xfrm rot="16200000">
            <a:off x="9993961" y="16869481"/>
            <a:ext cx="3670458" cy="528050"/>
          </a:xfrm>
          <a:prstGeom prst="bracketPair">
            <a:avLst/>
          </a:prstGeom>
          <a:noFill/>
          <a:ln w="3810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cxnSp>
        <p:nvCxnSpPr>
          <p:cNvPr id="144" name="Straight Connector 143">
            <a:extLst>
              <a:ext uri="{FF2B5EF4-FFF2-40B4-BE49-F238E27FC236}">
                <a16:creationId xmlns:a16="http://schemas.microsoft.com/office/drawing/2014/main" id="{F56F8B72-8F04-6344-83B2-050B04B59DF5}"/>
              </a:ext>
            </a:extLst>
          </p:cNvPr>
          <p:cNvCxnSpPr>
            <a:stCxn id="142" idx="3"/>
            <a:endCxn id="142" idx="1"/>
          </p:cNvCxnSpPr>
          <p:nvPr/>
        </p:nvCxnSpPr>
        <p:spPr bwMode="auto">
          <a:xfrm>
            <a:off x="11829190" y="15298277"/>
            <a:ext cx="0" cy="3670458"/>
          </a:xfrm>
          <a:prstGeom prst="line">
            <a:avLst/>
          </a:prstGeom>
          <a:solidFill>
            <a:schemeClr val="accent1"/>
          </a:solidFill>
          <a:ln w="381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mc:AlternateContent xmlns:mc="http://schemas.openxmlformats.org/markup-compatibility/2006">
        <mc:Choice xmlns:a14="http://schemas.microsoft.com/office/drawing/2010/main" Requires="a14">
          <p:sp>
            <p:nvSpPr>
              <p:cNvPr id="145" name="TextBox 144">
                <a:extLst>
                  <a:ext uri="{FF2B5EF4-FFF2-40B4-BE49-F238E27FC236}">
                    <a16:creationId xmlns:a16="http://schemas.microsoft.com/office/drawing/2014/main" id="{F216CFB8-BB77-034A-98A2-C72D9B1AC19E}"/>
                  </a:ext>
                </a:extLst>
              </p:cNvPr>
              <p:cNvSpPr txBox="1"/>
              <p:nvPr/>
            </p:nvSpPr>
            <p:spPr>
              <a:xfrm>
                <a:off x="11835428" y="15693498"/>
                <a:ext cx="423962" cy="400110"/>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en-US" sz="2000" i="1">
                          <a:latin typeface="Cambria Math" panose="02040503050406030204" pitchFamily="18" charset="0"/>
                          <a:ea typeface="Open Sans" panose="020B0606030504020204" pitchFamily="34" charset="0"/>
                          <a:cs typeface="Times New Roman" panose="02020603050405020304" pitchFamily="18" charset="0"/>
                        </a:rPr>
                        <m:t>𝐵</m:t>
                      </m:r>
                    </m:oMath>
                  </m:oMathPara>
                </a14:m>
                <a:endParaRPr lang="en-US" sz="2000" dirty="0"/>
              </a:p>
            </p:txBody>
          </p:sp>
        </mc:Choice>
        <mc:Fallback>
          <p:sp>
            <p:nvSpPr>
              <p:cNvPr id="145" name="TextBox 144">
                <a:extLst>
                  <a:ext uri="{FF2B5EF4-FFF2-40B4-BE49-F238E27FC236}">
                    <a16:creationId xmlns:a16="http://schemas.microsoft.com/office/drawing/2014/main" id="{F216CFB8-BB77-034A-98A2-C72D9B1AC19E}"/>
                  </a:ext>
                </a:extLst>
              </p:cNvPr>
              <p:cNvSpPr txBox="1">
                <a:spLocks noRot="1" noChangeAspect="1" noMove="1" noResize="1" noEditPoints="1" noAdjustHandles="1" noChangeArrowheads="1" noChangeShapeType="1" noTextEdit="1"/>
              </p:cNvSpPr>
              <p:nvPr/>
            </p:nvSpPr>
            <p:spPr>
              <a:xfrm>
                <a:off x="11835428" y="15693498"/>
                <a:ext cx="423962" cy="400110"/>
              </a:xfrm>
              <a:prstGeom prst="rect">
                <a:avLst/>
              </a:prstGeom>
              <a:blipFill>
                <a:blip r:embed="rId26"/>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46" name="TextBox 145">
                <a:extLst>
                  <a:ext uri="{FF2B5EF4-FFF2-40B4-BE49-F238E27FC236}">
                    <a16:creationId xmlns:a16="http://schemas.microsoft.com/office/drawing/2014/main" id="{A8B68EC3-88BA-D348-9BBB-0E35F7EC9E60}"/>
                  </a:ext>
                </a:extLst>
              </p:cNvPr>
              <p:cNvSpPr txBox="1"/>
              <p:nvPr/>
            </p:nvSpPr>
            <p:spPr>
              <a:xfrm>
                <a:off x="7917642" y="18738803"/>
                <a:ext cx="423962" cy="400110"/>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ea typeface="Open Sans" panose="020B0606030504020204" pitchFamily="34" charset="0"/>
                          <a:cs typeface="Times New Roman" panose="02020603050405020304" pitchFamily="18" charset="0"/>
                        </a:rPr>
                        <m:t>𝐴</m:t>
                      </m:r>
                    </m:oMath>
                  </m:oMathPara>
                </a14:m>
                <a:endParaRPr lang="en-US" sz="2000" dirty="0"/>
              </a:p>
            </p:txBody>
          </p:sp>
        </mc:Choice>
        <mc:Fallback>
          <p:sp>
            <p:nvSpPr>
              <p:cNvPr id="146" name="TextBox 145">
                <a:extLst>
                  <a:ext uri="{FF2B5EF4-FFF2-40B4-BE49-F238E27FC236}">
                    <a16:creationId xmlns:a16="http://schemas.microsoft.com/office/drawing/2014/main" id="{A8B68EC3-88BA-D348-9BBB-0E35F7EC9E60}"/>
                  </a:ext>
                </a:extLst>
              </p:cNvPr>
              <p:cNvSpPr txBox="1">
                <a:spLocks noRot="1" noChangeAspect="1" noMove="1" noResize="1" noEditPoints="1" noAdjustHandles="1" noChangeArrowheads="1" noChangeShapeType="1" noTextEdit="1"/>
              </p:cNvSpPr>
              <p:nvPr/>
            </p:nvSpPr>
            <p:spPr>
              <a:xfrm>
                <a:off x="7917642" y="18738803"/>
                <a:ext cx="423962" cy="400110"/>
              </a:xfrm>
              <a:prstGeom prst="rect">
                <a:avLst/>
              </a:prstGeom>
              <a:blipFill>
                <a:blip r:embed="rId27"/>
                <a:stretch>
                  <a:fillRect/>
                </a:stretch>
              </a:blipFill>
            </p:spPr>
            <p:txBody>
              <a:bodyPr/>
              <a:lstStyle/>
              <a:p>
                <a:r>
                  <a:rPr lang="en-US">
                    <a:noFill/>
                  </a:rPr>
                  <a:t> </a:t>
                </a:r>
              </a:p>
            </p:txBody>
          </p:sp>
        </mc:Fallback>
      </mc:AlternateContent>
      <p:pic>
        <p:nvPicPr>
          <p:cNvPr id="153" name="Picture 152">
            <a:extLst>
              <a:ext uri="{FF2B5EF4-FFF2-40B4-BE49-F238E27FC236}">
                <a16:creationId xmlns:a16="http://schemas.microsoft.com/office/drawing/2014/main" id="{EF2F62DB-F1C7-484C-8CED-6F317E0B12F9}"/>
              </a:ext>
            </a:extLst>
          </p:cNvPr>
          <p:cNvPicPr>
            <a:picLocks noChangeAspect="1"/>
          </p:cNvPicPr>
          <p:nvPr/>
        </p:nvPicPr>
        <p:blipFill rotWithShape="1">
          <a:blip r:embed="rId28">
            <a:extLst>
              <a:ext uri="{28A0092B-C50C-407E-A947-70E740481C1C}">
                <a14:useLocalDpi xmlns:a14="http://schemas.microsoft.com/office/drawing/2010/main" val="0"/>
              </a:ext>
            </a:extLst>
          </a:blip>
          <a:srcRect r="34490"/>
          <a:stretch/>
        </p:blipFill>
        <p:spPr>
          <a:xfrm>
            <a:off x="30042698" y="16398789"/>
            <a:ext cx="6058228" cy="4389120"/>
          </a:xfrm>
          <a:prstGeom prst="rect">
            <a:avLst/>
          </a:prstGeom>
        </p:spPr>
      </p:pic>
      <p:pic>
        <p:nvPicPr>
          <p:cNvPr id="155" name="Picture 154">
            <a:extLst>
              <a:ext uri="{FF2B5EF4-FFF2-40B4-BE49-F238E27FC236}">
                <a16:creationId xmlns:a16="http://schemas.microsoft.com/office/drawing/2014/main" id="{86DC4E6F-99C5-6948-8063-43D7BADCA89C}"/>
              </a:ext>
            </a:extLst>
          </p:cNvPr>
          <p:cNvPicPr>
            <a:picLocks noChangeAspect="1"/>
          </p:cNvPicPr>
          <p:nvPr/>
        </p:nvPicPr>
        <p:blipFill rotWithShape="1">
          <a:blip r:embed="rId29">
            <a:extLst>
              <a:ext uri="{28A0092B-C50C-407E-A947-70E740481C1C}">
                <a14:useLocalDpi xmlns:a14="http://schemas.microsoft.com/office/drawing/2010/main" val="0"/>
              </a:ext>
            </a:extLst>
          </a:blip>
          <a:srcRect r="35055"/>
          <a:stretch/>
        </p:blipFill>
        <p:spPr>
          <a:xfrm>
            <a:off x="36314223" y="16354290"/>
            <a:ext cx="6135349" cy="4395504"/>
          </a:xfrm>
          <a:prstGeom prst="rect">
            <a:avLst/>
          </a:prstGeom>
        </p:spPr>
      </p:pic>
      <p:sp>
        <p:nvSpPr>
          <p:cNvPr id="156" name="TextBox 155">
            <a:extLst>
              <a:ext uri="{FF2B5EF4-FFF2-40B4-BE49-F238E27FC236}">
                <a16:creationId xmlns:a16="http://schemas.microsoft.com/office/drawing/2014/main" id="{618D0BDA-D522-344E-A013-89EE154B591F}"/>
              </a:ext>
            </a:extLst>
          </p:cNvPr>
          <p:cNvSpPr txBox="1"/>
          <p:nvPr/>
        </p:nvSpPr>
        <p:spPr>
          <a:xfrm>
            <a:off x="40690800" y="8277689"/>
            <a:ext cx="2286000" cy="338554"/>
          </a:xfrm>
          <a:prstGeom prst="rect">
            <a:avLst/>
          </a:prstGeom>
          <a:noFill/>
        </p:spPr>
        <p:txBody>
          <a:bodyPr wrap="square" rtlCol="0">
            <a:spAutoFit/>
          </a:bodyPr>
          <a:lstStyle/>
          <a:p>
            <a:pPr algn="ctr"/>
            <a:r>
              <a:rPr lang="en-US" sz="1600" dirty="0">
                <a:solidFill>
                  <a:schemeClr val="bg1"/>
                </a:solidFill>
              </a:rPr>
              <a:t>PC: Rob Edwards</a:t>
            </a:r>
          </a:p>
        </p:txBody>
      </p:sp>
      <p:pic>
        <p:nvPicPr>
          <p:cNvPr id="158" name="Picture 157">
            <a:extLst>
              <a:ext uri="{FF2B5EF4-FFF2-40B4-BE49-F238E27FC236}">
                <a16:creationId xmlns:a16="http://schemas.microsoft.com/office/drawing/2014/main" id="{ADFEEAFC-0A64-D442-8B57-07ADF8E1C0E4}"/>
              </a:ext>
            </a:extLst>
          </p:cNvPr>
          <p:cNvPicPr>
            <a:picLocks noChangeAspect="1"/>
          </p:cNvPicPr>
          <p:nvPr/>
        </p:nvPicPr>
        <p:blipFill rotWithShape="1">
          <a:blip r:embed="rId30">
            <a:extLst>
              <a:ext uri="{28A0092B-C50C-407E-A947-70E740481C1C}">
                <a14:useLocalDpi xmlns:a14="http://schemas.microsoft.com/office/drawing/2010/main" val="0"/>
              </a:ext>
            </a:extLst>
          </a:blip>
          <a:srcRect r="34604"/>
          <a:stretch/>
        </p:blipFill>
        <p:spPr>
          <a:xfrm>
            <a:off x="30252896" y="22534219"/>
            <a:ext cx="5741640" cy="4248846"/>
          </a:xfrm>
          <a:prstGeom prst="rect">
            <a:avLst/>
          </a:prstGeom>
        </p:spPr>
      </p:pic>
      <p:pic>
        <p:nvPicPr>
          <p:cNvPr id="160" name="Picture 159">
            <a:extLst>
              <a:ext uri="{FF2B5EF4-FFF2-40B4-BE49-F238E27FC236}">
                <a16:creationId xmlns:a16="http://schemas.microsoft.com/office/drawing/2014/main" id="{A2FF2465-AE62-1A48-BCEC-EBBD11BF5B17}"/>
              </a:ext>
            </a:extLst>
          </p:cNvPr>
          <p:cNvPicPr>
            <a:picLocks noChangeAspect="1"/>
          </p:cNvPicPr>
          <p:nvPr/>
        </p:nvPicPr>
        <p:blipFill rotWithShape="1">
          <a:blip r:embed="rId31">
            <a:extLst>
              <a:ext uri="{28A0092B-C50C-407E-A947-70E740481C1C}">
                <a14:useLocalDpi xmlns:a14="http://schemas.microsoft.com/office/drawing/2010/main" val="0"/>
              </a:ext>
            </a:extLst>
          </a:blip>
          <a:srcRect r="34617"/>
          <a:stretch/>
        </p:blipFill>
        <p:spPr>
          <a:xfrm>
            <a:off x="36501205" y="22538060"/>
            <a:ext cx="5635990" cy="4251960"/>
          </a:xfrm>
          <a:prstGeom prst="rect">
            <a:avLst/>
          </a:prstGeom>
        </p:spPr>
      </p:pic>
      <p:pic>
        <p:nvPicPr>
          <p:cNvPr id="162" name="Picture 161">
            <a:extLst>
              <a:ext uri="{FF2B5EF4-FFF2-40B4-BE49-F238E27FC236}">
                <a16:creationId xmlns:a16="http://schemas.microsoft.com/office/drawing/2014/main" id="{2664A638-BE15-FD47-82D3-D1F9110639BF}"/>
              </a:ext>
            </a:extLst>
          </p:cNvPr>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41138268" y="30173446"/>
            <a:ext cx="2158572" cy="2158572"/>
          </a:xfrm>
          <a:prstGeom prst="rect">
            <a:avLst/>
          </a:prstGeom>
        </p:spPr>
      </p:pic>
    </p:spTree>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AS_NET" val="4.0.30319.42000"/>
  <p:tag name="AS_OS" val="Microsoft Windows NT 6.2.9200.0"/>
  <p:tag name="AS_RELEASE_DATE" val="2016.09.30"/>
  <p:tag name="AS_TITLE" val="Aspose.Slides for .NET 4.0"/>
  <p:tag name="AS_VERSION" val="16.9.0.0"/>
  <p:tag name="MAKESIGNSTEMPLATE" val="persuadingsapphire|09-2018"/>
</p:tagLst>
</file>

<file path=ppt/theme/theme1.xml><?xml version="1.0" encoding="utf-8"?>
<a:theme xmlns:a="http://schemas.openxmlformats.org/drawingml/2006/main" name="Blank Presentation">
  <a:themeElements>
    <a:clrScheme name="Metro">
      <a:dk1>
        <a:sysClr val="windowText" lastClr="000000"/>
      </a:dk1>
      <a:lt1>
        <a:sysClr val="window" lastClr="FFFFFF"/>
      </a:lt1>
      <a:dk2>
        <a:srgbClr val="4E5B6F"/>
      </a:dk2>
      <a:lt2>
        <a:srgbClr val="D6ECFF"/>
      </a:lt2>
      <a:accent1>
        <a:srgbClr val="7FD13B"/>
      </a:accent1>
      <a:accent2>
        <a:srgbClr val="EA157A"/>
      </a:accent2>
      <a:accent3>
        <a:srgbClr val="FEB80A"/>
      </a:accent3>
      <a:accent4>
        <a:srgbClr val="00ADDC"/>
      </a:accent4>
      <a:accent5>
        <a:srgbClr val="738AC8"/>
      </a:accent5>
      <a:accent6>
        <a:srgbClr val="1AB39F"/>
      </a:accent6>
      <a:hlink>
        <a:srgbClr val="EB8803"/>
      </a:hlink>
      <a:folHlink>
        <a:srgbClr val="5F7791"/>
      </a:folHlink>
    </a:clrScheme>
    <a:fontScheme name="Blank Presentation">
      <a:majorFont>
        <a:latin typeface="Times New Roman"/>
        <a:ea typeface="Arial"/>
        <a:cs typeface="Arial"/>
      </a:majorFont>
      <a:minorFont>
        <a:latin typeface="Times New Roman"/>
        <a:ea typeface="Arial"/>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C:\Program Files\Microsoft Office\Templates\Blank Presentation.pot</Template>
  <TotalTime>7946</TotalTime>
  <Words>1160</Words>
  <Application>Microsoft Macintosh PowerPoint</Application>
  <PresentationFormat>Custom</PresentationFormat>
  <Paragraphs>82</Paragraphs>
  <Slides>1</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vt:i4>
      </vt:variant>
    </vt:vector>
  </HeadingPairs>
  <TitlesOfParts>
    <vt:vector size="7" baseType="lpstr">
      <vt:lpstr>Times New Roman</vt:lpstr>
      <vt:lpstr>Libre Baskerville</vt:lpstr>
      <vt:lpstr>Open Sans</vt:lpstr>
      <vt:lpstr>Cambria Math</vt:lpstr>
      <vt:lpstr>Arial</vt:lpstr>
      <vt:lpstr>Blank Presentation</vt:lpstr>
      <vt:lpstr>PowerPoint Presentation</vt:lpstr>
    </vt:vector>
  </TitlesOfParts>
  <Company>Graphicsland</Company>
  <LinksUpToDate>false</LinksUpToDate>
  <SharedDoc>false</SharedDoc>
  <HyperlinksChanged>false</HyperlinksChanged>
  <AppVersion>16.0012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Example to make a scientific poster</dc:title>
  <dc:subject>Free Poster Presentation Example</dc:subject>
  <dc:creator>Graphicsland/MakeSigns.com</dc:creator>
  <cp:keywords>scientific, research, template, custom, poster, presentation, symposium, printing, PowerPoint, create, design, example, sample, download</cp:keywords>
  <dc:description>This is a free template from MakeSigns.com to help you create the perfect scientific poster.</dc:description>
  <cp:lastModifiedBy>Maya Weissman</cp:lastModifiedBy>
  <cp:revision>385</cp:revision>
  <cp:lastPrinted>2006-11-15T16:04:57Z</cp:lastPrinted>
  <dcterms:modified xsi:type="dcterms:W3CDTF">2019-02-27T16:54:31Z</dcterms:modified>
  <cp:category>templates for scientific poster</cp:category>
</cp:coreProperties>
</file>